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27" r:id="rId2"/>
    <p:sldId id="318" r:id="rId3"/>
    <p:sldId id="333" r:id="rId4"/>
    <p:sldId id="334" r:id="rId5"/>
    <p:sldId id="34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25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le Rose Benesch" initials="DRB" lastIdx="1" clrIdx="0">
    <p:extLst>
      <p:ext uri="{19B8F6BF-5375-455C-9EA6-DF929625EA0E}">
        <p15:presenceInfo xmlns:p15="http://schemas.microsoft.com/office/powerpoint/2012/main" userId="b096e086846b89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E41"/>
    <a:srgbClr val="1A9B1D"/>
    <a:srgbClr val="349F75"/>
    <a:srgbClr val="FFFF00"/>
    <a:srgbClr val="D3B27D"/>
    <a:srgbClr val="FFB5FF"/>
    <a:srgbClr val="917B51"/>
    <a:srgbClr val="990000"/>
    <a:srgbClr val="0B0B97"/>
    <a:srgbClr val="FEF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75503" autoAdjust="0"/>
  </p:normalViewPr>
  <p:slideViewPr>
    <p:cSldViewPr>
      <p:cViewPr varScale="1">
        <p:scale>
          <a:sx n="69" d="100"/>
          <a:sy n="69" d="100"/>
        </p:scale>
        <p:origin x="98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52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D72A9-74BA-4907-B460-BF24A56459B2}" type="datetime1">
              <a:rPr lang="fr-CA" smtClean="0"/>
              <a:t>2021-12-02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0EFA6-3E75-45DF-8AF0-922C85AA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185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FDA53-E736-4A9D-A425-BB0C48DA87D9}" type="datetime1">
              <a:rPr lang="fr-CA" smtClean="0"/>
              <a:t>2021-12-02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22F5D-93A9-4266-A055-16D3BFCCA0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0809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930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00"/>
              </a:solidFill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8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2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53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22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9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5A78C-58C9-4E61-96AA-EF1F57092148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2303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49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0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9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336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94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67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67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4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9C1683-E1A4-4EB9-8BFE-EEC39416664B}"/>
              </a:ext>
            </a:extLst>
          </p:cNvPr>
          <p:cNvSpPr/>
          <p:nvPr userDrawn="1"/>
        </p:nvSpPr>
        <p:spPr>
          <a:xfrm>
            <a:off x="0" y="1553192"/>
            <a:ext cx="12181333" cy="1663385"/>
          </a:xfrm>
          <a:prstGeom prst="rect">
            <a:avLst/>
          </a:prstGeom>
          <a:solidFill>
            <a:srgbClr val="EE3E41"/>
          </a:solidFill>
          <a:ln>
            <a:solidFill>
              <a:srgbClr val="EE3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Picture 1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t="31751" r="67494" b="25385"/>
          <a:stretch/>
        </p:blipFill>
        <p:spPr bwMode="auto">
          <a:xfrm>
            <a:off x="8618385" y="3474339"/>
            <a:ext cx="2880320" cy="324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28800"/>
            <a:ext cx="12192000" cy="1511038"/>
          </a:xfr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TITLE OF THE THESIS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95768"/>
            <a:ext cx="1740298" cy="928159"/>
          </a:xfrm>
          <a:prstGeom prst="rect">
            <a:avLst/>
          </a:prstGeom>
        </p:spPr>
      </p:pic>
      <p:pic>
        <p:nvPicPr>
          <p:cNvPr id="10" name="Picture 4" descr="RÃ©sultats de recherche d'images pour Â«Â logo etsÂ Â»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267" y="195651"/>
            <a:ext cx="1858185" cy="9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re 24">
            <a:extLst>
              <a:ext uri="{FF2B5EF4-FFF2-40B4-BE49-F238E27FC236}">
                <a16:creationId xmlns:a16="http://schemas.microsoft.com/office/drawing/2014/main" id="{1FA89BD9-3E95-48E0-8797-12E875EF03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971" y="4442898"/>
            <a:ext cx="6689408" cy="672480"/>
          </a:xfrm>
          <a:prstGeom prst="rect">
            <a:avLst/>
          </a:prstGeom>
        </p:spPr>
        <p:txBody>
          <a:bodyPr/>
          <a:lstStyle>
            <a:lvl1pPr>
              <a:defRPr sz="3600" b="1" i="0" baseline="0">
                <a:solidFill>
                  <a:sysClr val="windowText" lastClr="000000"/>
                </a:solidFill>
              </a:defRPr>
            </a:lvl1pPr>
          </a:lstStyle>
          <a:p>
            <a:r>
              <a:rPr lang="fr-FR" dirty="0" err="1"/>
              <a:t>Context</a:t>
            </a:r>
            <a:r>
              <a:rPr lang="fr-FR" dirty="0"/>
              <a:t> of the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3248422" y="6001139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B56A4D6-3D58-4F30-88EE-93FBA002F65C}" type="datetime1">
              <a:rPr lang="fr-CA" sz="2000" i="1" smtClean="0">
                <a:solidFill>
                  <a:schemeClr val="bg1">
                    <a:lumMod val="50000"/>
                  </a:schemeClr>
                </a:solidFill>
              </a:rPr>
              <a:t>2021-12-02</a:t>
            </a:fld>
            <a:endParaRPr lang="fr-CA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680506" y="5247029"/>
            <a:ext cx="4516338" cy="626368"/>
          </a:xfrm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A" dirty="0"/>
              <a:t>Prénom Nom</a:t>
            </a:r>
          </a:p>
        </p:txBody>
      </p:sp>
    </p:spTree>
    <p:extLst>
      <p:ext uri="{BB962C8B-B14F-4D97-AF65-F5344CB8AC3E}">
        <p14:creationId xmlns:p14="http://schemas.microsoft.com/office/powerpoint/2010/main" val="253959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4">
            <a:extLst>
              <a:ext uri="{FF2B5EF4-FFF2-40B4-BE49-F238E27FC236}">
                <a16:creationId xmlns:a16="http://schemas.microsoft.com/office/drawing/2014/main" id="{31EE160C-C7DE-4B7F-8A3F-D808A0BC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84" y="332656"/>
            <a:ext cx="10515600" cy="624120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26738120-59FD-4641-84BE-CD033DBF4F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0508" y="696947"/>
            <a:ext cx="4537075" cy="571813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854776-BA81-452E-B7FA-88A46DB82920}"/>
              </a:ext>
            </a:extLst>
          </p:cNvPr>
          <p:cNvSpPr/>
          <p:nvPr userDrawn="1"/>
        </p:nvSpPr>
        <p:spPr>
          <a:xfrm>
            <a:off x="-1" y="332656"/>
            <a:ext cx="78969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4DA4642-97D5-4A1D-AE1F-6891BAF71C94}" type="slidenum">
              <a:rPr lang="fr-FR" sz="3600" b="0" smtClean="0">
                <a:ln>
                  <a:noFill/>
                </a:ln>
                <a:solidFill>
                  <a:schemeClr val="tx1"/>
                </a:solidFill>
              </a:rPr>
              <a:t>‹#›</a:t>
            </a:fld>
            <a:endParaRPr lang="fr-FR" sz="6600" b="0" dirty="0">
              <a:ln>
                <a:noFill/>
              </a:ln>
              <a:solidFill>
                <a:schemeClr val="tx1"/>
              </a:solidFill>
            </a:endParaRPr>
          </a:p>
        </p:txBody>
      </p:sp>
      <p:cxnSp>
        <p:nvCxnSpPr>
          <p:cNvPr id="3" name="Connecteur droit 2"/>
          <p:cNvCxnSpPr/>
          <p:nvPr userDrawn="1"/>
        </p:nvCxnSpPr>
        <p:spPr>
          <a:xfrm>
            <a:off x="789693" y="332656"/>
            <a:ext cx="0" cy="936104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814924" y="332656"/>
            <a:ext cx="0" cy="936104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347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33051"/>
            <a:ext cx="10972800" cy="482028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Titre 4">
            <a:extLst>
              <a:ext uri="{FF2B5EF4-FFF2-40B4-BE49-F238E27FC236}">
                <a16:creationId xmlns:a16="http://schemas.microsoft.com/office/drawing/2014/main" id="{31EE160C-C7DE-4B7F-8A3F-D808A0BC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84" y="332656"/>
            <a:ext cx="10515600" cy="624120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26738120-59FD-4641-84BE-CD033DBF4F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0508" y="696947"/>
            <a:ext cx="4537075" cy="571813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854776-BA81-452E-B7FA-88A46DB82920}"/>
              </a:ext>
            </a:extLst>
          </p:cNvPr>
          <p:cNvSpPr/>
          <p:nvPr userDrawn="1"/>
        </p:nvSpPr>
        <p:spPr>
          <a:xfrm>
            <a:off x="-1" y="332656"/>
            <a:ext cx="78969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4DA4642-97D5-4A1D-AE1F-6891BAF71C94}" type="slidenum">
              <a:rPr lang="fr-FR" sz="3600" b="0" smtClean="0">
                <a:ln>
                  <a:noFill/>
                </a:ln>
                <a:solidFill>
                  <a:schemeClr val="tx1"/>
                </a:solidFill>
              </a:rPr>
              <a:t>‹#›</a:t>
            </a:fld>
            <a:endParaRPr lang="fr-FR" sz="6600" b="0" dirty="0">
              <a:ln>
                <a:noFill/>
              </a:ln>
              <a:solidFill>
                <a:schemeClr val="tx1"/>
              </a:solidFill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789693" y="332656"/>
            <a:ext cx="0" cy="936104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814924" y="332656"/>
            <a:ext cx="0" cy="936104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00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28801"/>
            <a:ext cx="5384800" cy="48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28801"/>
            <a:ext cx="5384800" cy="48245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Titre 4">
            <a:extLst>
              <a:ext uri="{FF2B5EF4-FFF2-40B4-BE49-F238E27FC236}">
                <a16:creationId xmlns:a16="http://schemas.microsoft.com/office/drawing/2014/main" id="{31EE160C-C7DE-4B7F-8A3F-D808A0BC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84" y="332656"/>
            <a:ext cx="10515600" cy="624120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26738120-59FD-4641-84BE-CD033DBF4F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0508" y="696947"/>
            <a:ext cx="4537075" cy="571813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854776-BA81-452E-B7FA-88A46DB82920}"/>
              </a:ext>
            </a:extLst>
          </p:cNvPr>
          <p:cNvSpPr/>
          <p:nvPr userDrawn="1"/>
        </p:nvSpPr>
        <p:spPr>
          <a:xfrm>
            <a:off x="-1" y="332656"/>
            <a:ext cx="78969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4DA4642-97D5-4A1D-AE1F-6891BAF71C94}" type="slidenum">
              <a:rPr lang="fr-FR" sz="3600" b="0" smtClean="0">
                <a:ln>
                  <a:noFill/>
                </a:ln>
                <a:solidFill>
                  <a:schemeClr val="tx1"/>
                </a:solidFill>
              </a:rPr>
              <a:t>‹#›</a:t>
            </a:fld>
            <a:endParaRPr lang="fr-FR" sz="6600" b="0" dirty="0">
              <a:ln>
                <a:noFill/>
              </a:ln>
              <a:solidFill>
                <a:schemeClr val="tx1"/>
              </a:solidFill>
            </a:endParaRPr>
          </a:p>
        </p:txBody>
      </p:sp>
      <p:cxnSp>
        <p:nvCxnSpPr>
          <p:cNvPr id="22" name="Connecteur droit 21"/>
          <p:cNvCxnSpPr/>
          <p:nvPr userDrawn="1"/>
        </p:nvCxnSpPr>
        <p:spPr>
          <a:xfrm>
            <a:off x="789693" y="332656"/>
            <a:ext cx="0" cy="936104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>
            <a:off x="814924" y="332656"/>
            <a:ext cx="0" cy="936104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8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297068"/>
            <a:ext cx="5386917" cy="639762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1936830"/>
            <a:ext cx="5386917" cy="46605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9" y="1297068"/>
            <a:ext cx="5389033" cy="639762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936830"/>
            <a:ext cx="5389033" cy="46605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9" name="Titre 4">
            <a:extLst>
              <a:ext uri="{FF2B5EF4-FFF2-40B4-BE49-F238E27FC236}">
                <a16:creationId xmlns:a16="http://schemas.microsoft.com/office/drawing/2014/main" id="{31EE160C-C7DE-4B7F-8A3F-D808A0BC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84" y="332656"/>
            <a:ext cx="10515600" cy="624120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26738120-59FD-4641-84BE-CD033DBF4F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0508" y="696947"/>
            <a:ext cx="4537075" cy="571813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854776-BA81-452E-B7FA-88A46DB82920}"/>
              </a:ext>
            </a:extLst>
          </p:cNvPr>
          <p:cNvSpPr/>
          <p:nvPr userDrawn="1"/>
        </p:nvSpPr>
        <p:spPr>
          <a:xfrm>
            <a:off x="-1" y="332656"/>
            <a:ext cx="78969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4DA4642-97D5-4A1D-AE1F-6891BAF71C94}" type="slidenum">
              <a:rPr lang="fr-FR" sz="3600" b="0" smtClean="0">
                <a:ln>
                  <a:noFill/>
                </a:ln>
                <a:solidFill>
                  <a:schemeClr val="tx1"/>
                </a:solidFill>
              </a:rPr>
              <a:t>‹#›</a:t>
            </a:fld>
            <a:endParaRPr lang="fr-FR" sz="6600" b="0" dirty="0">
              <a:ln>
                <a:noFill/>
              </a:ln>
              <a:solidFill>
                <a:schemeClr val="tx1"/>
              </a:solidFill>
            </a:endParaRPr>
          </a:p>
        </p:txBody>
      </p:sp>
      <p:cxnSp>
        <p:nvCxnSpPr>
          <p:cNvPr id="23" name="Connecteur droit 22"/>
          <p:cNvCxnSpPr/>
          <p:nvPr userDrawn="1"/>
        </p:nvCxnSpPr>
        <p:spPr>
          <a:xfrm>
            <a:off x="789693" y="332656"/>
            <a:ext cx="0" cy="936104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>
            <a:off x="814924" y="332656"/>
            <a:ext cx="0" cy="936104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04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FCAAD3E-F85F-4B8E-A122-A0193C72731C}"/>
              </a:ext>
            </a:extLst>
          </p:cNvPr>
          <p:cNvSpPr/>
          <p:nvPr userDrawn="1"/>
        </p:nvSpPr>
        <p:spPr>
          <a:xfrm>
            <a:off x="0" y="0"/>
            <a:ext cx="12196269" cy="210644"/>
          </a:xfrm>
          <a:prstGeom prst="rect">
            <a:avLst/>
          </a:prstGeom>
          <a:solidFill>
            <a:srgbClr val="EE3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cxnSp>
        <p:nvCxnSpPr>
          <p:cNvPr id="3" name="Connecteur droit 2"/>
          <p:cNvCxnSpPr/>
          <p:nvPr userDrawn="1"/>
        </p:nvCxnSpPr>
        <p:spPr>
          <a:xfrm>
            <a:off x="789693" y="332656"/>
            <a:ext cx="0" cy="624120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814924" y="332656"/>
            <a:ext cx="0" cy="624120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840155" y="321550"/>
            <a:ext cx="2729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tx1"/>
                </a:solidFill>
              </a:rPr>
              <a:t>CONCLUSION</a:t>
            </a:r>
            <a:endParaRPr lang="fr-CA" b="1" dirty="0">
              <a:solidFill>
                <a:schemeClr val="tx1"/>
              </a:solidFill>
            </a:endParaRPr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609600" y="1633051"/>
            <a:ext cx="10972800" cy="482028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15576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79407" r="9104" b="3448"/>
          <a:stretch/>
        </p:blipFill>
        <p:spPr bwMode="auto">
          <a:xfrm>
            <a:off x="2348666" y="5310338"/>
            <a:ext cx="7494667" cy="1124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1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8" t="40120" r="8614" b="25385"/>
          <a:stretch/>
        </p:blipFill>
        <p:spPr bwMode="auto">
          <a:xfrm>
            <a:off x="6312024" y="2282488"/>
            <a:ext cx="4778714" cy="237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2058893" y="2587180"/>
            <a:ext cx="2630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Michel DEMUYNCK</a:t>
            </a:r>
            <a:endParaRPr lang="en-US" sz="24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2063552" y="3236980"/>
            <a:ext cx="3166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/>
              <a:t>mdemuynck@critias.ca</a:t>
            </a:r>
            <a:endParaRPr lang="fr-FR" sz="2800" b="1" dirty="0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56" y="2516900"/>
            <a:ext cx="523948" cy="47631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058893" y="3920395"/>
            <a:ext cx="3789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/>
              <a:t>michel-demuynck-02274114</a:t>
            </a:r>
          </a:p>
        </p:txBody>
      </p:sp>
      <p:sp>
        <p:nvSpPr>
          <p:cNvPr id="16" name="Freeform 335"/>
          <p:cNvSpPr/>
          <p:nvPr userDrawn="1"/>
        </p:nvSpPr>
        <p:spPr>
          <a:xfrm>
            <a:off x="1343945" y="3913349"/>
            <a:ext cx="475368" cy="475759"/>
          </a:xfrm>
          <a:custGeom>
            <a:avLst/>
            <a:gdLst>
              <a:gd name="connsiteX0" fmla="*/ 232693 w 432707"/>
              <a:gd name="connsiteY0" fmla="*/ 194512 h 432707"/>
              <a:gd name="connsiteX1" fmla="*/ 232693 w 432707"/>
              <a:gd name="connsiteY1" fmla="*/ 195225 h 432707"/>
              <a:gd name="connsiteX2" fmla="*/ 232130 w 432707"/>
              <a:gd name="connsiteY2" fmla="*/ 195225 h 432707"/>
              <a:gd name="connsiteX3" fmla="*/ 66766 w 432707"/>
              <a:gd name="connsiteY3" fmla="*/ 166772 h 432707"/>
              <a:gd name="connsiteX4" fmla="*/ 66766 w 432707"/>
              <a:gd name="connsiteY4" fmla="*/ 362280 h 432707"/>
              <a:gd name="connsiteX5" fmla="*/ 131841 w 432707"/>
              <a:gd name="connsiteY5" fmla="*/ 362280 h 432707"/>
              <a:gd name="connsiteX6" fmla="*/ 131841 w 432707"/>
              <a:gd name="connsiteY6" fmla="*/ 166772 h 432707"/>
              <a:gd name="connsiteX7" fmla="*/ 291007 w 432707"/>
              <a:gd name="connsiteY7" fmla="*/ 162265 h 432707"/>
              <a:gd name="connsiteX8" fmla="*/ 243521 w 432707"/>
              <a:gd name="connsiteY8" fmla="*/ 180805 h 432707"/>
              <a:gd name="connsiteX9" fmla="*/ 232693 w 432707"/>
              <a:gd name="connsiteY9" fmla="*/ 194512 h 432707"/>
              <a:gd name="connsiteX10" fmla="*/ 232693 w 432707"/>
              <a:gd name="connsiteY10" fmla="*/ 166772 h 432707"/>
              <a:gd name="connsiteX11" fmla="*/ 167618 w 432707"/>
              <a:gd name="connsiteY11" fmla="*/ 166772 h 432707"/>
              <a:gd name="connsiteX12" fmla="*/ 167618 w 432707"/>
              <a:gd name="connsiteY12" fmla="*/ 362280 h 432707"/>
              <a:gd name="connsiteX13" fmla="*/ 232693 w 432707"/>
              <a:gd name="connsiteY13" fmla="*/ 362280 h 432707"/>
              <a:gd name="connsiteX14" fmla="*/ 232693 w 432707"/>
              <a:gd name="connsiteY14" fmla="*/ 252976 h 432707"/>
              <a:gd name="connsiteX15" fmla="*/ 234665 w 432707"/>
              <a:gd name="connsiteY15" fmla="*/ 237200 h 432707"/>
              <a:gd name="connsiteX16" fmla="*/ 247342 w 432707"/>
              <a:gd name="connsiteY16" fmla="*/ 220438 h 432707"/>
              <a:gd name="connsiteX17" fmla="*/ 268189 w 432707"/>
              <a:gd name="connsiteY17" fmla="*/ 213536 h 432707"/>
              <a:gd name="connsiteX18" fmla="*/ 300867 w 432707"/>
              <a:gd name="connsiteY18" fmla="*/ 257765 h 432707"/>
              <a:gd name="connsiteX19" fmla="*/ 300867 w 432707"/>
              <a:gd name="connsiteY19" fmla="*/ 362280 h 432707"/>
              <a:gd name="connsiteX20" fmla="*/ 365942 w 432707"/>
              <a:gd name="connsiteY20" fmla="*/ 362280 h 432707"/>
              <a:gd name="connsiteX21" fmla="*/ 365942 w 432707"/>
              <a:gd name="connsiteY21" fmla="*/ 250159 h 432707"/>
              <a:gd name="connsiteX22" fmla="*/ 345377 w 432707"/>
              <a:gd name="connsiteY22" fmla="*/ 184520 h 432707"/>
              <a:gd name="connsiteX23" fmla="*/ 291007 w 432707"/>
              <a:gd name="connsiteY23" fmla="*/ 162265 h 432707"/>
              <a:gd name="connsiteX24" fmla="*/ 99726 w 432707"/>
              <a:gd name="connsiteY24" fmla="*/ 72681 h 432707"/>
              <a:gd name="connsiteX25" fmla="*/ 73104 w 432707"/>
              <a:gd name="connsiteY25" fmla="*/ 82259 h 432707"/>
              <a:gd name="connsiteX26" fmla="*/ 62822 w 432707"/>
              <a:gd name="connsiteY26" fmla="*/ 106486 h 432707"/>
              <a:gd name="connsiteX27" fmla="*/ 72822 w 432707"/>
              <a:gd name="connsiteY27" fmla="*/ 130573 h 432707"/>
              <a:gd name="connsiteX28" fmla="*/ 98881 w 432707"/>
              <a:gd name="connsiteY28" fmla="*/ 140292 h 432707"/>
              <a:gd name="connsiteX29" fmla="*/ 99162 w 432707"/>
              <a:gd name="connsiteY29" fmla="*/ 140292 h 432707"/>
              <a:gd name="connsiteX30" fmla="*/ 125925 w 432707"/>
              <a:gd name="connsiteY30" fmla="*/ 130573 h 432707"/>
              <a:gd name="connsiteX31" fmla="*/ 136066 w 432707"/>
              <a:gd name="connsiteY31" fmla="*/ 106486 h 432707"/>
              <a:gd name="connsiteX32" fmla="*/ 125925 w 432707"/>
              <a:gd name="connsiteY32" fmla="*/ 82259 h 432707"/>
              <a:gd name="connsiteX33" fmla="*/ 99726 w 432707"/>
              <a:gd name="connsiteY33" fmla="*/ 72681 h 432707"/>
              <a:gd name="connsiteX34" fmla="*/ 81133 w 432707"/>
              <a:gd name="connsiteY34" fmla="*/ 0 h 432707"/>
              <a:gd name="connsiteX35" fmla="*/ 351575 w 432707"/>
              <a:gd name="connsiteY35" fmla="*/ 0 h 432707"/>
              <a:gd name="connsiteX36" fmla="*/ 408903 w 432707"/>
              <a:gd name="connsiteY36" fmla="*/ 23804 h 432707"/>
              <a:gd name="connsiteX37" fmla="*/ 432707 w 432707"/>
              <a:gd name="connsiteY37" fmla="*/ 81133 h 432707"/>
              <a:gd name="connsiteX38" fmla="*/ 432707 w 432707"/>
              <a:gd name="connsiteY38" fmla="*/ 351575 h 432707"/>
              <a:gd name="connsiteX39" fmla="*/ 408903 w 432707"/>
              <a:gd name="connsiteY39" fmla="*/ 408903 h 432707"/>
              <a:gd name="connsiteX40" fmla="*/ 351575 w 432707"/>
              <a:gd name="connsiteY40" fmla="*/ 432707 h 432707"/>
              <a:gd name="connsiteX41" fmla="*/ 81133 w 432707"/>
              <a:gd name="connsiteY41" fmla="*/ 432707 h 432707"/>
              <a:gd name="connsiteX42" fmla="*/ 23805 w 432707"/>
              <a:gd name="connsiteY42" fmla="*/ 408903 h 432707"/>
              <a:gd name="connsiteX43" fmla="*/ 0 w 432707"/>
              <a:gd name="connsiteY43" fmla="*/ 351575 h 432707"/>
              <a:gd name="connsiteX44" fmla="*/ 0 w 432707"/>
              <a:gd name="connsiteY44" fmla="*/ 81133 h 432707"/>
              <a:gd name="connsiteX45" fmla="*/ 23805 w 432707"/>
              <a:gd name="connsiteY45" fmla="*/ 23804 h 432707"/>
              <a:gd name="connsiteX46" fmla="*/ 81133 w 432707"/>
              <a:gd name="connsiteY46" fmla="*/ 0 h 43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2707" h="432707">
                <a:moveTo>
                  <a:pt x="232693" y="194512"/>
                </a:moveTo>
                <a:lnTo>
                  <a:pt x="232693" y="195225"/>
                </a:lnTo>
                <a:lnTo>
                  <a:pt x="232130" y="195225"/>
                </a:lnTo>
                <a:close/>
                <a:moveTo>
                  <a:pt x="66766" y="166772"/>
                </a:moveTo>
                <a:lnTo>
                  <a:pt x="66766" y="362280"/>
                </a:lnTo>
                <a:lnTo>
                  <a:pt x="131841" y="362280"/>
                </a:lnTo>
                <a:lnTo>
                  <a:pt x="131841" y="166772"/>
                </a:lnTo>
                <a:close/>
                <a:moveTo>
                  <a:pt x="291007" y="162265"/>
                </a:moveTo>
                <a:cubicBezTo>
                  <a:pt x="271851" y="162265"/>
                  <a:pt x="256022" y="168445"/>
                  <a:pt x="243521" y="180805"/>
                </a:cubicBezTo>
                <a:lnTo>
                  <a:pt x="232693" y="194512"/>
                </a:lnTo>
                <a:lnTo>
                  <a:pt x="232693" y="166772"/>
                </a:lnTo>
                <a:lnTo>
                  <a:pt x="167618" y="166772"/>
                </a:lnTo>
                <a:cubicBezTo>
                  <a:pt x="168181" y="179168"/>
                  <a:pt x="168181" y="244337"/>
                  <a:pt x="167618" y="362280"/>
                </a:cubicBezTo>
                <a:lnTo>
                  <a:pt x="232693" y="362280"/>
                </a:lnTo>
                <a:lnTo>
                  <a:pt x="232693" y="252976"/>
                </a:lnTo>
                <a:cubicBezTo>
                  <a:pt x="232693" y="245839"/>
                  <a:pt x="233350" y="240581"/>
                  <a:pt x="234665" y="237200"/>
                </a:cubicBezTo>
                <a:cubicBezTo>
                  <a:pt x="237482" y="230627"/>
                  <a:pt x="241708" y="225040"/>
                  <a:pt x="247342" y="220438"/>
                </a:cubicBezTo>
                <a:cubicBezTo>
                  <a:pt x="252976" y="215837"/>
                  <a:pt x="259925" y="213536"/>
                  <a:pt x="268189" y="213536"/>
                </a:cubicBezTo>
                <a:cubicBezTo>
                  <a:pt x="289974" y="213536"/>
                  <a:pt x="300867" y="228279"/>
                  <a:pt x="300867" y="257765"/>
                </a:cubicBezTo>
                <a:lnTo>
                  <a:pt x="300867" y="362280"/>
                </a:lnTo>
                <a:lnTo>
                  <a:pt x="365942" y="362280"/>
                </a:lnTo>
                <a:lnTo>
                  <a:pt x="365942" y="250159"/>
                </a:lnTo>
                <a:cubicBezTo>
                  <a:pt x="365942" y="221237"/>
                  <a:pt x="359087" y="199357"/>
                  <a:pt x="345377" y="184520"/>
                </a:cubicBezTo>
                <a:cubicBezTo>
                  <a:pt x="331667" y="169683"/>
                  <a:pt x="313544" y="162265"/>
                  <a:pt x="291007" y="162265"/>
                </a:cubicBezTo>
                <a:close/>
                <a:moveTo>
                  <a:pt x="99726" y="72681"/>
                </a:moveTo>
                <a:cubicBezTo>
                  <a:pt x="88833" y="72681"/>
                  <a:pt x="79959" y="75874"/>
                  <a:pt x="73104" y="82259"/>
                </a:cubicBezTo>
                <a:cubicBezTo>
                  <a:pt x="66249" y="88645"/>
                  <a:pt x="62822" y="96720"/>
                  <a:pt x="62822" y="106486"/>
                </a:cubicBezTo>
                <a:cubicBezTo>
                  <a:pt x="62822" y="116065"/>
                  <a:pt x="66155" y="124093"/>
                  <a:pt x="72822" y="130573"/>
                </a:cubicBezTo>
                <a:cubicBezTo>
                  <a:pt x="79490" y="137052"/>
                  <a:pt x="88176" y="140292"/>
                  <a:pt x="98881" y="140292"/>
                </a:cubicBezTo>
                <a:lnTo>
                  <a:pt x="99162" y="140292"/>
                </a:lnTo>
                <a:cubicBezTo>
                  <a:pt x="110243" y="140292"/>
                  <a:pt x="119164" y="137052"/>
                  <a:pt x="125925" y="130573"/>
                </a:cubicBezTo>
                <a:cubicBezTo>
                  <a:pt x="132686" y="124093"/>
                  <a:pt x="136066" y="116065"/>
                  <a:pt x="136066" y="106486"/>
                </a:cubicBezTo>
                <a:cubicBezTo>
                  <a:pt x="135879" y="96720"/>
                  <a:pt x="132498" y="88645"/>
                  <a:pt x="125925" y="82259"/>
                </a:cubicBezTo>
                <a:cubicBezTo>
                  <a:pt x="119352" y="75874"/>
                  <a:pt x="110619" y="72681"/>
                  <a:pt x="99726" y="72681"/>
                </a:cubicBezTo>
                <a:close/>
                <a:moveTo>
                  <a:pt x="81133" y="0"/>
                </a:moveTo>
                <a:lnTo>
                  <a:pt x="351575" y="0"/>
                </a:lnTo>
                <a:cubicBezTo>
                  <a:pt x="373924" y="0"/>
                  <a:pt x="393033" y="7935"/>
                  <a:pt x="408903" y="23804"/>
                </a:cubicBezTo>
                <a:cubicBezTo>
                  <a:pt x="424773" y="39674"/>
                  <a:pt x="432707" y="58783"/>
                  <a:pt x="432707" y="81133"/>
                </a:cubicBezTo>
                <a:lnTo>
                  <a:pt x="432707" y="351575"/>
                </a:lnTo>
                <a:cubicBezTo>
                  <a:pt x="432707" y="373924"/>
                  <a:pt x="424773" y="393033"/>
                  <a:pt x="408903" y="408903"/>
                </a:cubicBezTo>
                <a:cubicBezTo>
                  <a:pt x="393033" y="424772"/>
                  <a:pt x="373924" y="432707"/>
                  <a:pt x="351575" y="432707"/>
                </a:cubicBezTo>
                <a:lnTo>
                  <a:pt x="81133" y="432707"/>
                </a:lnTo>
                <a:cubicBezTo>
                  <a:pt x="58784" y="432707"/>
                  <a:pt x="39674" y="424772"/>
                  <a:pt x="23805" y="408903"/>
                </a:cubicBezTo>
                <a:cubicBezTo>
                  <a:pt x="7935" y="393033"/>
                  <a:pt x="0" y="373924"/>
                  <a:pt x="0" y="351575"/>
                </a:cubicBezTo>
                <a:lnTo>
                  <a:pt x="0" y="81133"/>
                </a:lnTo>
                <a:cubicBezTo>
                  <a:pt x="0" y="58783"/>
                  <a:pt x="7935" y="39674"/>
                  <a:pt x="23805" y="23804"/>
                </a:cubicBezTo>
                <a:cubicBezTo>
                  <a:pt x="39674" y="7935"/>
                  <a:pt x="58784" y="0"/>
                  <a:pt x="8113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7" name="Freeform 292"/>
          <p:cNvSpPr/>
          <p:nvPr userDrawn="1"/>
        </p:nvSpPr>
        <p:spPr>
          <a:xfrm>
            <a:off x="1352163" y="3287609"/>
            <a:ext cx="458931" cy="360405"/>
          </a:xfrm>
          <a:custGeom>
            <a:avLst/>
            <a:gdLst/>
            <a:ahLst/>
            <a:cxnLst/>
            <a:rect l="l" t="t" r="r" b="b"/>
            <a:pathLst>
              <a:path w="504824" h="396648">
                <a:moveTo>
                  <a:pt x="45073" y="0"/>
                </a:moveTo>
                <a:lnTo>
                  <a:pt x="459750" y="0"/>
                </a:lnTo>
                <a:cubicBezTo>
                  <a:pt x="472145" y="0"/>
                  <a:pt x="482757" y="4413"/>
                  <a:pt x="491583" y="13241"/>
                </a:cubicBezTo>
                <a:cubicBezTo>
                  <a:pt x="500410" y="22067"/>
                  <a:pt x="504824" y="32678"/>
                  <a:pt x="504824" y="45074"/>
                </a:cubicBezTo>
                <a:lnTo>
                  <a:pt x="504824" y="351574"/>
                </a:lnTo>
                <a:cubicBezTo>
                  <a:pt x="504824" y="363970"/>
                  <a:pt x="500410" y="374581"/>
                  <a:pt x="491583" y="383408"/>
                </a:cubicBezTo>
                <a:cubicBezTo>
                  <a:pt x="482757" y="392235"/>
                  <a:pt x="472145" y="396648"/>
                  <a:pt x="459750" y="396648"/>
                </a:cubicBezTo>
                <a:lnTo>
                  <a:pt x="45073" y="396648"/>
                </a:lnTo>
                <a:cubicBezTo>
                  <a:pt x="32677" y="396648"/>
                  <a:pt x="22066" y="392235"/>
                  <a:pt x="13240" y="383408"/>
                </a:cubicBezTo>
                <a:cubicBezTo>
                  <a:pt x="4412" y="374581"/>
                  <a:pt x="0" y="363970"/>
                  <a:pt x="0" y="351574"/>
                </a:cubicBezTo>
                <a:lnTo>
                  <a:pt x="0" y="45074"/>
                </a:lnTo>
                <a:cubicBezTo>
                  <a:pt x="0" y="32678"/>
                  <a:pt x="4412" y="22067"/>
                  <a:pt x="13240" y="13241"/>
                </a:cubicBezTo>
                <a:cubicBezTo>
                  <a:pt x="22066" y="4413"/>
                  <a:pt x="32677" y="0"/>
                  <a:pt x="45073" y="0"/>
                </a:cubicBezTo>
                <a:close/>
                <a:moveTo>
                  <a:pt x="45073" y="36059"/>
                </a:moveTo>
                <a:cubicBezTo>
                  <a:pt x="42631" y="36059"/>
                  <a:pt x="40518" y="36951"/>
                  <a:pt x="38734" y="38735"/>
                </a:cubicBezTo>
                <a:cubicBezTo>
                  <a:pt x="36951" y="40519"/>
                  <a:pt x="36058" y="42632"/>
                  <a:pt x="36058" y="45074"/>
                </a:cubicBezTo>
                <a:cubicBezTo>
                  <a:pt x="36058" y="76625"/>
                  <a:pt x="49861" y="103294"/>
                  <a:pt x="77469" y="125079"/>
                </a:cubicBezTo>
                <a:cubicBezTo>
                  <a:pt x="113716" y="153626"/>
                  <a:pt x="151371" y="183393"/>
                  <a:pt x="190435" y="214381"/>
                </a:cubicBezTo>
                <a:cubicBezTo>
                  <a:pt x="191562" y="215321"/>
                  <a:pt x="194849" y="218091"/>
                  <a:pt x="200295" y="222692"/>
                </a:cubicBezTo>
                <a:cubicBezTo>
                  <a:pt x="205742" y="227293"/>
                  <a:pt x="210061" y="230815"/>
                  <a:pt x="213254" y="233256"/>
                </a:cubicBezTo>
                <a:cubicBezTo>
                  <a:pt x="216447" y="235697"/>
                  <a:pt x="220625" y="238656"/>
                  <a:pt x="225790" y="242130"/>
                </a:cubicBezTo>
                <a:cubicBezTo>
                  <a:pt x="230955" y="245604"/>
                  <a:pt x="235697" y="248187"/>
                  <a:pt x="240016" y="249877"/>
                </a:cubicBezTo>
                <a:cubicBezTo>
                  <a:pt x="244336" y="251567"/>
                  <a:pt x="248373" y="252412"/>
                  <a:pt x="252129" y="252412"/>
                </a:cubicBezTo>
                <a:lnTo>
                  <a:pt x="252411" y="252412"/>
                </a:lnTo>
                <a:lnTo>
                  <a:pt x="252693" y="252412"/>
                </a:lnTo>
                <a:cubicBezTo>
                  <a:pt x="256449" y="252412"/>
                  <a:pt x="260487" y="251567"/>
                  <a:pt x="264807" y="249877"/>
                </a:cubicBezTo>
                <a:cubicBezTo>
                  <a:pt x="269127" y="248187"/>
                  <a:pt x="273868" y="245604"/>
                  <a:pt x="279033" y="242130"/>
                </a:cubicBezTo>
                <a:cubicBezTo>
                  <a:pt x="284197" y="238656"/>
                  <a:pt x="288376" y="235697"/>
                  <a:pt x="291569" y="233256"/>
                </a:cubicBezTo>
                <a:cubicBezTo>
                  <a:pt x="294762" y="230815"/>
                  <a:pt x="299081" y="227293"/>
                  <a:pt x="304528" y="222692"/>
                </a:cubicBezTo>
                <a:cubicBezTo>
                  <a:pt x="309975" y="218091"/>
                  <a:pt x="313261" y="215321"/>
                  <a:pt x="314388" y="214381"/>
                </a:cubicBezTo>
                <a:cubicBezTo>
                  <a:pt x="353451" y="183393"/>
                  <a:pt x="391107" y="153626"/>
                  <a:pt x="427353" y="125079"/>
                </a:cubicBezTo>
                <a:cubicBezTo>
                  <a:pt x="437495" y="117004"/>
                  <a:pt x="446932" y="106158"/>
                  <a:pt x="455666" y="92542"/>
                </a:cubicBezTo>
                <a:cubicBezTo>
                  <a:pt x="464398" y="78926"/>
                  <a:pt x="468766" y="66577"/>
                  <a:pt x="468766" y="55497"/>
                </a:cubicBezTo>
                <a:cubicBezTo>
                  <a:pt x="468766" y="55121"/>
                  <a:pt x="468766" y="54088"/>
                  <a:pt x="468766" y="52398"/>
                </a:cubicBezTo>
                <a:cubicBezTo>
                  <a:pt x="468766" y="50708"/>
                  <a:pt x="468766" y="49440"/>
                  <a:pt x="468766" y="48595"/>
                </a:cubicBezTo>
                <a:cubicBezTo>
                  <a:pt x="468766" y="47750"/>
                  <a:pt x="468718" y="46529"/>
                  <a:pt x="468624" y="44933"/>
                </a:cubicBezTo>
                <a:cubicBezTo>
                  <a:pt x="468530" y="43336"/>
                  <a:pt x="468248" y="42162"/>
                  <a:pt x="467779" y="41411"/>
                </a:cubicBezTo>
                <a:cubicBezTo>
                  <a:pt x="467309" y="40660"/>
                  <a:pt x="466793" y="39815"/>
                  <a:pt x="466230" y="38876"/>
                </a:cubicBezTo>
                <a:cubicBezTo>
                  <a:pt x="465666" y="37937"/>
                  <a:pt x="464821" y="37232"/>
                  <a:pt x="463694" y="36763"/>
                </a:cubicBezTo>
                <a:cubicBezTo>
                  <a:pt x="462567" y="36293"/>
                  <a:pt x="461252" y="36059"/>
                  <a:pt x="459750" y="36059"/>
                </a:cubicBezTo>
                <a:lnTo>
                  <a:pt x="45073" y="36059"/>
                </a:lnTo>
                <a:close/>
                <a:moveTo>
                  <a:pt x="36058" y="135221"/>
                </a:moveTo>
                <a:lnTo>
                  <a:pt x="36058" y="351574"/>
                </a:lnTo>
                <a:cubicBezTo>
                  <a:pt x="36058" y="354016"/>
                  <a:pt x="36951" y="356129"/>
                  <a:pt x="38734" y="357913"/>
                </a:cubicBezTo>
                <a:cubicBezTo>
                  <a:pt x="40518" y="359697"/>
                  <a:pt x="42631" y="360589"/>
                  <a:pt x="45073" y="360589"/>
                </a:cubicBezTo>
                <a:lnTo>
                  <a:pt x="459750" y="360589"/>
                </a:lnTo>
                <a:cubicBezTo>
                  <a:pt x="462192" y="360589"/>
                  <a:pt x="464304" y="359697"/>
                  <a:pt x="466088" y="357913"/>
                </a:cubicBezTo>
                <a:cubicBezTo>
                  <a:pt x="467873" y="356129"/>
                  <a:pt x="468766" y="354016"/>
                  <a:pt x="468766" y="351574"/>
                </a:cubicBezTo>
                <a:lnTo>
                  <a:pt x="468766" y="135221"/>
                </a:lnTo>
                <a:cubicBezTo>
                  <a:pt x="462755" y="141982"/>
                  <a:pt x="456276" y="148180"/>
                  <a:pt x="449327" y="153814"/>
                </a:cubicBezTo>
                <a:cubicBezTo>
                  <a:pt x="398994" y="192502"/>
                  <a:pt x="358992" y="224241"/>
                  <a:pt x="329318" y="249032"/>
                </a:cubicBezTo>
                <a:cubicBezTo>
                  <a:pt x="319740" y="257108"/>
                  <a:pt x="311946" y="263399"/>
                  <a:pt x="305936" y="267906"/>
                </a:cubicBezTo>
                <a:cubicBezTo>
                  <a:pt x="299927" y="272414"/>
                  <a:pt x="291804" y="276968"/>
                  <a:pt x="281568" y="281569"/>
                </a:cubicBezTo>
                <a:cubicBezTo>
                  <a:pt x="271333" y="286171"/>
                  <a:pt x="261708" y="288471"/>
                  <a:pt x="252693" y="288471"/>
                </a:cubicBezTo>
                <a:lnTo>
                  <a:pt x="252411" y="288471"/>
                </a:lnTo>
                <a:lnTo>
                  <a:pt x="252129" y="288471"/>
                </a:lnTo>
                <a:cubicBezTo>
                  <a:pt x="243115" y="288471"/>
                  <a:pt x="233490" y="286171"/>
                  <a:pt x="223254" y="281569"/>
                </a:cubicBezTo>
                <a:cubicBezTo>
                  <a:pt x="213019" y="276968"/>
                  <a:pt x="204896" y="272414"/>
                  <a:pt x="198887" y="267906"/>
                </a:cubicBezTo>
                <a:cubicBezTo>
                  <a:pt x="192876" y="263399"/>
                  <a:pt x="185082" y="257108"/>
                  <a:pt x="175504" y="249032"/>
                </a:cubicBezTo>
                <a:cubicBezTo>
                  <a:pt x="145831" y="224241"/>
                  <a:pt x="105828" y="192502"/>
                  <a:pt x="55495" y="153814"/>
                </a:cubicBezTo>
                <a:cubicBezTo>
                  <a:pt x="48548" y="148180"/>
                  <a:pt x="42068" y="141982"/>
                  <a:pt x="36058" y="1352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439718"/>
            <a:ext cx="1740298" cy="928159"/>
          </a:xfrm>
          <a:prstGeom prst="rect">
            <a:avLst/>
          </a:prstGeom>
        </p:spPr>
      </p:pic>
      <p:pic>
        <p:nvPicPr>
          <p:cNvPr id="21" name="Picture 4" descr="RÃ©sultats de recherche d'images pour Â«Â logo etsÂ Â»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267" y="439601"/>
            <a:ext cx="1858185" cy="9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FCAAD3E-F85F-4B8E-A122-A0193C72731C}"/>
              </a:ext>
            </a:extLst>
          </p:cNvPr>
          <p:cNvSpPr/>
          <p:nvPr userDrawn="1"/>
        </p:nvSpPr>
        <p:spPr>
          <a:xfrm>
            <a:off x="0" y="0"/>
            <a:ext cx="12196269" cy="210644"/>
          </a:xfrm>
          <a:prstGeom prst="rect">
            <a:avLst/>
          </a:prstGeom>
          <a:solidFill>
            <a:srgbClr val="EE3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cxnSp>
        <p:nvCxnSpPr>
          <p:cNvPr id="3" name="Connecteur droit 2"/>
          <p:cNvCxnSpPr/>
          <p:nvPr userDrawn="1"/>
        </p:nvCxnSpPr>
        <p:spPr>
          <a:xfrm>
            <a:off x="789693" y="332656"/>
            <a:ext cx="0" cy="624120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814924" y="332656"/>
            <a:ext cx="0" cy="624120"/>
          </a:xfrm>
          <a:prstGeom prst="line">
            <a:avLst/>
          </a:prstGeom>
          <a:ln w="28575">
            <a:solidFill>
              <a:srgbClr val="EE3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 userDrawn="1"/>
        </p:nvSpPr>
        <p:spPr>
          <a:xfrm>
            <a:off x="840155" y="321550"/>
            <a:ext cx="2575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tx1"/>
                </a:solidFill>
              </a:rPr>
              <a:t>REFERENCES</a:t>
            </a:r>
            <a:endParaRPr lang="fr-CA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17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spect="1"/>
          </p:cNvSpPr>
          <p:nvPr userDrawn="1"/>
        </p:nvSpPr>
        <p:spPr>
          <a:xfrm>
            <a:off x="904507" y="2034254"/>
            <a:ext cx="3266086" cy="321275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8" name="TextBox 7"/>
          <p:cNvSpPr txBox="1">
            <a:spLocks noChangeAspect="1"/>
          </p:cNvSpPr>
          <p:nvPr userDrawn="1"/>
        </p:nvSpPr>
        <p:spPr>
          <a:xfrm>
            <a:off x="6368847" y="2394899"/>
            <a:ext cx="5277305" cy="249146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04507" y="5576245"/>
            <a:ext cx="3020032" cy="538660"/>
            <a:chOff x="225676" y="5452549"/>
            <a:chExt cx="3020032" cy="538660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225676" y="5452549"/>
              <a:ext cx="24023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dirty="0">
                  <a:solidFill>
                    <a:srgbClr val="EF293D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RESEARCH CHAIR PARTNERS</a:t>
              </a:r>
            </a:p>
          </p:txBody>
        </p:sp>
        <p:sp>
          <p:nvSpPr>
            <p:cNvPr id="11" name="TextBox 10"/>
            <p:cNvSpPr txBox="1">
              <a:spLocks noChangeAspect="1"/>
            </p:cNvSpPr>
            <p:nvPr userDrawn="1"/>
          </p:nvSpPr>
          <p:spPr>
            <a:xfrm>
              <a:off x="358563" y="5685390"/>
              <a:ext cx="708455" cy="28451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rtlCol="0">
              <a:spAutoFit/>
            </a:bodyPr>
            <a:lstStyle/>
            <a:p>
              <a:endParaRPr lang="en-CA" dirty="0"/>
            </a:p>
          </p:txBody>
        </p:sp>
        <p:sp>
          <p:nvSpPr>
            <p:cNvPr id="12" name="TextBox 11"/>
            <p:cNvSpPr txBox="1">
              <a:spLocks noChangeAspect="1"/>
            </p:cNvSpPr>
            <p:nvPr userDrawn="1"/>
          </p:nvSpPr>
          <p:spPr>
            <a:xfrm>
              <a:off x="1132921" y="5730470"/>
              <a:ext cx="812543" cy="210268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rtlCol="0">
              <a:spAutoFit/>
            </a:bodyPr>
            <a:lstStyle/>
            <a:p>
              <a:endParaRPr lang="en-CA"/>
            </a:p>
          </p:txBody>
        </p:sp>
        <p:sp>
          <p:nvSpPr>
            <p:cNvPr id="13" name="TextBox 12"/>
            <p:cNvSpPr txBox="1">
              <a:spLocks noChangeAspect="1"/>
            </p:cNvSpPr>
            <p:nvPr userDrawn="1"/>
          </p:nvSpPr>
          <p:spPr>
            <a:xfrm>
              <a:off x="2053474" y="5730470"/>
              <a:ext cx="1192234" cy="260739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rtlCol="0">
              <a:spAutoFit/>
            </a:bodyPr>
            <a:lstStyle/>
            <a:p>
              <a:endParaRPr lang="en-CA" dirty="0"/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8949144" y="5570584"/>
            <a:ext cx="24784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EF293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COLLABORATORS</a:t>
            </a:r>
          </a:p>
        </p:txBody>
      </p:sp>
      <p:sp>
        <p:nvSpPr>
          <p:cNvPr id="15" name="TextBox 14"/>
          <p:cNvSpPr txBox="1">
            <a:spLocks noChangeAspect="1"/>
          </p:cNvSpPr>
          <p:nvPr userDrawn="1"/>
        </p:nvSpPr>
        <p:spPr>
          <a:xfrm>
            <a:off x="9114296" y="5852340"/>
            <a:ext cx="624828" cy="63263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6" name="TextBox 15"/>
          <p:cNvSpPr txBox="1">
            <a:spLocks noChangeAspect="1"/>
          </p:cNvSpPr>
          <p:nvPr userDrawn="1"/>
        </p:nvSpPr>
        <p:spPr>
          <a:xfrm>
            <a:off x="9854396" y="5845575"/>
            <a:ext cx="1791756" cy="322868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7" name="TextBox 16"/>
          <p:cNvSpPr txBox="1">
            <a:spLocks noChangeAspect="1"/>
          </p:cNvSpPr>
          <p:nvPr userDrawn="1"/>
        </p:nvSpPr>
        <p:spPr>
          <a:xfrm>
            <a:off x="9850090" y="6241871"/>
            <a:ext cx="611765" cy="292983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8" name="TextBox 3"/>
          <p:cNvSpPr txBox="1">
            <a:spLocks noChangeAspect="1"/>
          </p:cNvSpPr>
          <p:nvPr userDrawn="1"/>
        </p:nvSpPr>
        <p:spPr>
          <a:xfrm>
            <a:off x="10572821" y="6241871"/>
            <a:ext cx="854761" cy="220183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073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700807"/>
            <a:ext cx="10972800" cy="442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9629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8" r:id="rId3"/>
    <p:sldLayoutId id="2147483659" r:id="rId4"/>
    <p:sldLayoutId id="2147483660" r:id="rId5"/>
    <p:sldLayoutId id="2147483665" r:id="rId6"/>
    <p:sldLayoutId id="2147483663" r:id="rId7"/>
    <p:sldLayoutId id="2147483664" r:id="rId8"/>
    <p:sldLayoutId id="2147483668" r:id="rId9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57.png"/><Relationship Id="rId5" Type="http://schemas.openxmlformats.org/officeDocument/2006/relationships/image" Target="../media/image29.png"/><Relationship Id="rId10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9.png"/><Relationship Id="rId12" Type="http://schemas.openxmlformats.org/officeDocument/2006/relationships/image" Target="../media/image62.png"/><Relationship Id="rId17" Type="http://schemas.openxmlformats.org/officeDocument/2006/relationships/image" Target="../media/image43.png"/><Relationship Id="rId2" Type="http://schemas.openxmlformats.org/officeDocument/2006/relationships/video" Target="../media/media1.mp4"/><Relationship Id="rId16" Type="http://schemas.openxmlformats.org/officeDocument/2006/relationships/image" Target="../media/image32.png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11" Type="http://schemas.openxmlformats.org/officeDocument/2006/relationships/image" Target="../media/image61.jpeg"/><Relationship Id="rId5" Type="http://schemas.openxmlformats.org/officeDocument/2006/relationships/image" Target="../media/image58.png"/><Relationship Id="rId15" Type="http://schemas.openxmlformats.org/officeDocument/2006/relationships/image" Target="../media/image20.svg"/><Relationship Id="rId10" Type="http://schemas.openxmlformats.org/officeDocument/2006/relationships/image" Target="../media/image60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8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22.sv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22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2.png"/><Relationship Id="rId18" Type="http://schemas.openxmlformats.org/officeDocument/2006/relationships/image" Target="../media/image25.png"/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12" Type="http://schemas.openxmlformats.org/officeDocument/2006/relationships/image" Target="../media/image20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19.png"/><Relationship Id="rId5" Type="http://schemas.openxmlformats.org/officeDocument/2006/relationships/image" Target="../media/image41.png"/><Relationship Id="rId15" Type="http://schemas.openxmlformats.org/officeDocument/2006/relationships/image" Target="../media/image30.png"/><Relationship Id="rId10" Type="http://schemas.openxmlformats.org/officeDocument/2006/relationships/image" Target="../media/image42.png"/><Relationship Id="rId19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A general-purpose pipeline to interface the Tympan hardware with an external computer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641DA-C8DB-452B-9FA0-7554831B327E}"/>
              </a:ext>
            </a:extLst>
          </p:cNvPr>
          <p:cNvSpPr/>
          <p:nvPr/>
        </p:nvSpPr>
        <p:spPr>
          <a:xfrm>
            <a:off x="170854" y="5842917"/>
            <a:ext cx="8426751" cy="67135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>
              <a:spcBef>
                <a:spcPts val="975"/>
              </a:spcBef>
            </a:pPr>
            <a:r>
              <a:rPr lang="en-US" sz="1300" baseline="300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1 </a:t>
            </a:r>
            <a:r>
              <a:rPr lang="fr-FR" sz="13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NSERC-EERS </a:t>
            </a:r>
            <a:r>
              <a:rPr lang="fr-FR" sz="1300" dirty="0" err="1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Industrial</a:t>
            </a:r>
            <a:r>
              <a:rPr lang="fr-FR" sz="13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 </a:t>
            </a:r>
            <a:r>
              <a:rPr lang="fr-FR" sz="1300" dirty="0" err="1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Research</a:t>
            </a:r>
            <a:r>
              <a:rPr lang="fr-FR" sz="13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 Chair in In-</a:t>
            </a:r>
            <a:r>
              <a:rPr lang="fr-FR" sz="1300" dirty="0" err="1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Ear</a:t>
            </a:r>
            <a:r>
              <a:rPr lang="fr-FR" sz="13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 Technologies (CRITIAS), École de technologie supérieure</a:t>
            </a:r>
          </a:p>
          <a:p>
            <a:pPr>
              <a:spcBef>
                <a:spcPts val="975"/>
              </a:spcBef>
            </a:pPr>
            <a:r>
              <a:rPr lang="en-US" sz="1300" baseline="300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2 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Center for Interdisciplinary Research in Music Media and Technology (CIRMMT), McGill University</a:t>
            </a:r>
          </a:p>
          <a:p>
            <a:pPr>
              <a:spcBef>
                <a:spcPts val="975"/>
              </a:spcBef>
            </a:pPr>
            <a:r>
              <a:rPr lang="en-US" baseline="300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*</a:t>
            </a:r>
            <a:r>
              <a:rPr lang="en-US" sz="1300" baseline="300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 </a:t>
            </a:r>
            <a:r>
              <a:rPr lang="en-US" sz="13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Contact: dbenesch@critias.ca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4B254-E69D-41CC-8D80-C6D8663684CE}"/>
              </a:ext>
            </a:extLst>
          </p:cNvPr>
          <p:cNvSpPr/>
          <p:nvPr/>
        </p:nvSpPr>
        <p:spPr>
          <a:xfrm>
            <a:off x="189529" y="3362591"/>
            <a:ext cx="11816696" cy="6713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Danielle Benesch</a:t>
            </a:r>
            <a:r>
              <a:rPr lang="en-US" sz="2400" baseline="300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1,2*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Nithin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 Raj</a:t>
            </a:r>
            <a:r>
              <a:rPr lang="en-US" sz="2400" baseline="300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1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, Jérémie Voix</a:t>
            </a:r>
            <a:r>
              <a:rPr lang="en-US" sz="2400" baseline="30000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</a:rPr>
              <a:t>1,2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59A0BE-B02F-44D8-B6FD-DCC0E9288CB3}"/>
              </a:ext>
            </a:extLst>
          </p:cNvPr>
          <p:cNvSpPr/>
          <p:nvPr/>
        </p:nvSpPr>
        <p:spPr>
          <a:xfrm>
            <a:off x="1576209" y="4226110"/>
            <a:ext cx="8988897" cy="15710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>
              <a:spcBef>
                <a:spcPts val="975"/>
              </a:spcBef>
            </a:pP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</a:rPr>
              <a:t>The 181st Meeting of the Acoustical Society of America</a:t>
            </a:r>
          </a:p>
          <a:p>
            <a:pPr algn="ctr">
              <a:spcBef>
                <a:spcPts val="975"/>
              </a:spcBef>
            </a:pPr>
            <a:r>
              <a:rPr lang="en-CA" sz="1600" dirty="0">
                <a:solidFill>
                  <a:srgbClr val="000000"/>
                </a:solidFill>
                <a:latin typeface="Helvetica" panose="020B0604020202020204" pitchFamily="34" charset="0"/>
              </a:rPr>
              <a:t>4aPP, Open Source Audio Processing Challenge Results </a:t>
            </a:r>
          </a:p>
          <a:p>
            <a:pPr algn="ctr">
              <a:spcBef>
                <a:spcPts val="975"/>
              </a:spcBef>
            </a:pPr>
            <a:r>
              <a:rPr lang="en-CA" sz="1600" dirty="0">
                <a:solidFill>
                  <a:srgbClr val="000000"/>
                </a:solidFill>
                <a:latin typeface="Helvetica" panose="020B0604020202020204" pitchFamily="34" charset="0"/>
              </a:rPr>
              <a:t>Hackathon Challenge Presentations</a:t>
            </a:r>
          </a:p>
          <a:p>
            <a:pPr algn="ctr">
              <a:spcBef>
                <a:spcPts val="975"/>
              </a:spcBef>
            </a:pP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</a:rPr>
              <a:t>December 2nd, 2021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D89419-87CF-4D39-B891-E940C9447B36}"/>
              </a:ext>
            </a:extLst>
          </p:cNvPr>
          <p:cNvCxnSpPr/>
          <p:nvPr/>
        </p:nvCxnSpPr>
        <p:spPr>
          <a:xfrm>
            <a:off x="2866490" y="3789111"/>
            <a:ext cx="2363056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Spotify | ISMIR 2020">
            <a:extLst>
              <a:ext uri="{FF2B5EF4-FFF2-40B4-BE49-F238E27FC236}">
                <a16:creationId xmlns:a16="http://schemas.microsoft.com/office/drawing/2014/main" id="{A56EB469-6E28-4BE2-A9C3-6DDAC628F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436292"/>
            <a:ext cx="3935760" cy="65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4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399" y="1384567"/>
            <a:ext cx="7776865" cy="700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CPU usage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Rev-D: 91% for 1-channel 8-band IIR WDRC with AFC, fs = 24000 &amp; block size = 16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Rev-E: </a:t>
            </a:r>
            <a:r>
              <a:rPr lang="en-US" dirty="0">
                <a:solidFill>
                  <a:srgbClr val="000000"/>
                </a:solidFill>
                <a:ea typeface="Verdana" panose="020B0604030504040204" pitchFamily="34" charset="0"/>
              </a:rPr>
              <a:t>97% 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for 2-channel 16-band FIR WDRC, fs = 44117 &amp; block size = 16</a:t>
            </a:r>
          </a:p>
          <a:p>
            <a:pPr marL="17145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Need to adapt machine learning algorithms for embedded system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B33845-A98C-4F11-BAFA-7C15F6413DC2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/>
              <a:t>Initial prototypes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Hackathon Submission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C28668-EB24-4C89-A4CE-9333BB8D0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4" y="959834"/>
            <a:ext cx="3710594" cy="56556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BA19350-EF84-49C2-892A-A8B94E93E53F}"/>
              </a:ext>
            </a:extLst>
          </p:cNvPr>
          <p:cNvSpPr/>
          <p:nvPr/>
        </p:nvSpPr>
        <p:spPr>
          <a:xfrm>
            <a:off x="879498" y="4986479"/>
            <a:ext cx="5561520" cy="65356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spcBef>
                <a:spcPts val="975"/>
              </a:spcBef>
            </a:pP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→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 Tympan well-suited for real-time audio processing, but limited for automatic control of audio processing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B0FD80-40FB-46D3-9F7D-66F3718889B0}"/>
              </a:ext>
            </a:extLst>
          </p:cNvPr>
          <p:cNvGrpSpPr/>
          <p:nvPr/>
        </p:nvGrpSpPr>
        <p:grpSpPr>
          <a:xfrm>
            <a:off x="7006724" y="5190222"/>
            <a:ext cx="1105500" cy="831066"/>
            <a:chOff x="6865380" y="5295453"/>
            <a:chExt cx="1105500" cy="83106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F0270F6-E93D-470F-AF2D-8F2B94152B1B}"/>
                </a:ext>
              </a:extLst>
            </p:cNvPr>
            <p:cNvGrpSpPr/>
            <p:nvPr/>
          </p:nvGrpSpPr>
          <p:grpSpPr>
            <a:xfrm>
              <a:off x="6865380" y="5295453"/>
              <a:ext cx="1105500" cy="831066"/>
              <a:chOff x="9018267" y="2460863"/>
              <a:chExt cx="991407" cy="77346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9C5D6FB-144F-4E30-82DE-62B96EA24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87304" y="2592486"/>
                <a:ext cx="649953" cy="574047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818C8BC-83F8-474D-AB03-511C7B0D3B3E}"/>
                  </a:ext>
                </a:extLst>
              </p:cNvPr>
              <p:cNvSpPr/>
              <p:nvPr/>
            </p:nvSpPr>
            <p:spPr>
              <a:xfrm>
                <a:off x="9018267" y="2460863"/>
                <a:ext cx="991407" cy="773463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6C41486-6052-4C4F-AF95-27FEB9BE4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5380" y="5295453"/>
              <a:ext cx="1105500" cy="8310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1BDD8D-C811-4839-ADA2-C66D11DAF0CB}"/>
                </a:ext>
              </a:extLst>
            </p:cNvPr>
            <p:cNvCxnSpPr>
              <a:cxnSpLocks/>
            </p:cNvCxnSpPr>
            <p:nvPr/>
          </p:nvCxnSpPr>
          <p:spPr>
            <a:xfrm>
              <a:off x="6865380" y="5295453"/>
              <a:ext cx="1105500" cy="8310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Titre 1">
            <a:extLst>
              <a:ext uri="{FF2B5EF4-FFF2-40B4-BE49-F238E27FC236}">
                <a16:creationId xmlns:a16="http://schemas.microsoft.com/office/drawing/2014/main" id="{99D88BCC-5451-482A-8659-F4B4BA9D4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fr-CA" dirty="0"/>
              <a:t>Prototype #2: Challenges</a:t>
            </a:r>
          </a:p>
        </p:txBody>
      </p:sp>
    </p:spTree>
    <p:extLst>
      <p:ext uri="{BB962C8B-B14F-4D97-AF65-F5344CB8AC3E}">
        <p14:creationId xmlns:p14="http://schemas.microsoft.com/office/powerpoint/2010/main" val="28123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allAtOnce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399" y="1384567"/>
            <a:ext cx="8856985" cy="700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75"/>
              </a:spcBef>
            </a:pP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→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 Pipeline to interface Tympan with an external PC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B33845-A98C-4F11-BAFA-7C15F6413DC2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>
                <a:solidFill>
                  <a:schemeClr val="tx2"/>
                </a:solidFill>
              </a:rPr>
              <a:t>Initial prototypes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/>
              <a:t>Hackathon Submission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BF70A-3241-497C-BF23-2400541F8840}"/>
              </a:ext>
            </a:extLst>
          </p:cNvPr>
          <p:cNvSpPr/>
          <p:nvPr/>
        </p:nvSpPr>
        <p:spPr>
          <a:xfrm>
            <a:off x="609362" y="2134100"/>
            <a:ext cx="11092310" cy="75465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endParaRPr lang="en-US" sz="2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Google Shape;111;p17">
            <a:extLst>
              <a:ext uri="{FF2B5EF4-FFF2-40B4-BE49-F238E27FC236}">
                <a16:creationId xmlns:a16="http://schemas.microsoft.com/office/drawing/2014/main" id="{B79A2016-C19D-4B2C-9FC8-9A31408A10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027" y="3403608"/>
            <a:ext cx="6537969" cy="1757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145044-A41E-49DD-842F-38B2F1A1AAA4}"/>
              </a:ext>
            </a:extLst>
          </p:cNvPr>
          <p:cNvSpPr/>
          <p:nvPr/>
        </p:nvSpPr>
        <p:spPr>
          <a:xfrm>
            <a:off x="2370253" y="4406441"/>
            <a:ext cx="2020461" cy="991324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DED364-BCAD-46EF-9F7B-1B825A9D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747" y="4582048"/>
            <a:ext cx="426816" cy="6535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7AA69E-99B9-417E-939E-4113695EDA6C}"/>
              </a:ext>
            </a:extLst>
          </p:cNvPr>
          <p:cNvSpPr/>
          <p:nvPr/>
        </p:nvSpPr>
        <p:spPr>
          <a:xfrm>
            <a:off x="7018367" y="4406779"/>
            <a:ext cx="2020461" cy="991324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3A67F9-B0D7-4018-AF79-C29B440C7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501" y="4599400"/>
            <a:ext cx="451577" cy="6047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65CDC90-1928-4284-B665-553B8149DCF7}"/>
              </a:ext>
            </a:extLst>
          </p:cNvPr>
          <p:cNvGrpSpPr/>
          <p:nvPr/>
        </p:nvGrpSpPr>
        <p:grpSpPr>
          <a:xfrm>
            <a:off x="4393776" y="5268812"/>
            <a:ext cx="1105500" cy="831066"/>
            <a:chOff x="740819" y="3654191"/>
            <a:chExt cx="991407" cy="77346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04C599E-ECC0-4377-8089-FB229365E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4394" y="3713969"/>
              <a:ext cx="864168" cy="68935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C980F1-BEA8-4AF1-BCD7-6C56D2E2340A}"/>
                </a:ext>
              </a:extLst>
            </p:cNvPr>
            <p:cNvSpPr/>
            <p:nvPr/>
          </p:nvSpPr>
          <p:spPr>
            <a:xfrm>
              <a:off x="740819" y="3654191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2D3B25-5EEE-4EC2-A103-AA32D74EAF0E}"/>
              </a:ext>
            </a:extLst>
          </p:cNvPr>
          <p:cNvGrpSpPr/>
          <p:nvPr/>
        </p:nvGrpSpPr>
        <p:grpSpPr>
          <a:xfrm>
            <a:off x="5869805" y="5278471"/>
            <a:ext cx="1105500" cy="831066"/>
            <a:chOff x="9018267" y="2460863"/>
            <a:chExt cx="991407" cy="77346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CFC4CCB-7CAA-4EB6-8E28-5CD35AAA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7304" y="2592486"/>
              <a:ext cx="649953" cy="574047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808AF5-B7C2-4A16-B167-9369DEF40484}"/>
                </a:ext>
              </a:extLst>
            </p:cNvPr>
            <p:cNvSpPr/>
            <p:nvPr/>
          </p:nvSpPr>
          <p:spPr>
            <a:xfrm>
              <a:off x="9018267" y="2460863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Plus Sign 26">
            <a:extLst>
              <a:ext uri="{FF2B5EF4-FFF2-40B4-BE49-F238E27FC236}">
                <a16:creationId xmlns:a16="http://schemas.microsoft.com/office/drawing/2014/main" id="{A62B91CE-706F-452A-A62A-81FCEE5DE046}"/>
              </a:ext>
            </a:extLst>
          </p:cNvPr>
          <p:cNvSpPr/>
          <p:nvPr/>
        </p:nvSpPr>
        <p:spPr>
          <a:xfrm>
            <a:off x="5527438" y="5501784"/>
            <a:ext cx="320655" cy="36512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52DF15-4E35-4F09-B639-F2D95FB36087}"/>
              </a:ext>
            </a:extLst>
          </p:cNvPr>
          <p:cNvSpPr/>
          <p:nvPr/>
        </p:nvSpPr>
        <p:spPr>
          <a:xfrm>
            <a:off x="6686156" y="3964798"/>
            <a:ext cx="1310732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In-ear speaker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5BE0FF-A62C-4749-A99E-46F488714F13}"/>
              </a:ext>
            </a:extLst>
          </p:cNvPr>
          <p:cNvSpPr/>
          <p:nvPr/>
        </p:nvSpPr>
        <p:spPr>
          <a:xfrm>
            <a:off x="3039761" y="3914757"/>
            <a:ext cx="1887971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Outer-ear microphone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58F56C-492B-475F-87E7-E870F791643F}"/>
              </a:ext>
            </a:extLst>
          </p:cNvPr>
          <p:cNvSpPr/>
          <p:nvPr/>
        </p:nvSpPr>
        <p:spPr>
          <a:xfrm>
            <a:off x="4618722" y="3347637"/>
            <a:ext cx="2261049" cy="1270051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1E32DB2-B5E8-4B99-A565-B89D93E5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fr-CA" dirty="0"/>
              <a:t>Prototype #3: PC + Tympan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64F5265-8638-4EB6-8CC1-64853A65EC8F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32" y="2860735"/>
            <a:ext cx="497203" cy="48492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723BCA-3427-4A7F-8629-C097205E5727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08" y="3538688"/>
            <a:ext cx="497203" cy="48492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372113D-3542-4981-8CD4-3F579124445D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16" y="5467691"/>
            <a:ext cx="497203" cy="484928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D1EC80D2-FA0C-43C2-B0EE-C0B35D36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832" y="2771573"/>
            <a:ext cx="620688" cy="62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B1236-E870-472C-B0FF-AA1F7F881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5935" y="3528113"/>
            <a:ext cx="884312" cy="791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6B135-7F7A-4352-8419-E4326292E3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8828" y="5363861"/>
            <a:ext cx="896040" cy="8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6643 L -0.05755 -0.4273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0" y="-180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06081 -3.7037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4" grpId="0"/>
      <p:bldP spid="35" grpId="0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asatympan_v0">
            <a:hlinkClick r:id="" action="ppaction://media"/>
            <a:extLst>
              <a:ext uri="{FF2B5EF4-FFF2-40B4-BE49-F238E27FC236}">
                <a16:creationId xmlns:a16="http://schemas.microsoft.com/office/drawing/2014/main" id="{AA08B1E2-EB79-4706-8A94-2FEF422724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1414" y="2427496"/>
            <a:ext cx="5736536" cy="322680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E94FE18-B58D-4DD4-974D-9A6A5E8AAF08}"/>
              </a:ext>
            </a:extLst>
          </p:cNvPr>
          <p:cNvSpPr/>
          <p:nvPr/>
        </p:nvSpPr>
        <p:spPr>
          <a:xfrm>
            <a:off x="5995146" y="1970274"/>
            <a:ext cx="5954380" cy="439248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399" y="1384567"/>
            <a:ext cx="8856985" cy="700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75"/>
              </a:spcBef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White noise player toggled with clap detection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B33845-A98C-4F11-BAFA-7C15F6413DC2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>
                <a:solidFill>
                  <a:schemeClr val="tx2"/>
                </a:solidFill>
              </a:rPr>
              <a:t>Initial prototypes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/>
              <a:t>Hackathon Submission</a:t>
            </a: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1E32DB2-B5E8-4B99-A565-B89D93E5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fr-CA" dirty="0"/>
              <a:t>Prototype #3: Hackathon </a:t>
            </a:r>
            <a:r>
              <a:rPr lang="fr-CA" dirty="0" err="1"/>
              <a:t>project</a:t>
            </a:r>
            <a:endParaRPr lang="fr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195DFE-F5E1-46DE-B2E1-7D0AD41F1083}"/>
              </a:ext>
            </a:extLst>
          </p:cNvPr>
          <p:cNvSpPr/>
          <p:nvPr/>
        </p:nvSpPr>
        <p:spPr>
          <a:xfrm>
            <a:off x="609362" y="2306593"/>
            <a:ext cx="8792822" cy="6047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spcBef>
                <a:spcPts val="975"/>
              </a:spcBef>
            </a:pPr>
            <a:endParaRPr lang="en-US" sz="2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055D8E-87A9-4C27-B038-C1E6A77903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95" y="2348880"/>
            <a:ext cx="4492397" cy="28763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F3F206E-A22D-4B1B-BD30-13A701B89AC1}"/>
              </a:ext>
            </a:extLst>
          </p:cNvPr>
          <p:cNvSpPr/>
          <p:nvPr/>
        </p:nvSpPr>
        <p:spPr>
          <a:xfrm>
            <a:off x="7502665" y="5381555"/>
            <a:ext cx="3351456" cy="6047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spcBef>
                <a:spcPts val="975"/>
              </a:spcBef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~800 </a:t>
            </a:r>
            <a:r>
              <a:rPr lang="en-US" sz="2800" dirty="0" err="1">
                <a:solidFill>
                  <a:srgbClr val="000000"/>
                </a:solidFill>
                <a:ea typeface="Verdana" panose="020B0604030504040204" pitchFamily="34" charset="0"/>
              </a:rPr>
              <a:t>ms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 to toggle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1DFFF-BF40-4DD8-9399-6BFD2BF47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973" y="2921515"/>
            <a:ext cx="712995" cy="100373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5A8D5E-5F2B-47F3-9C96-78A8AB399CFC}"/>
              </a:ext>
            </a:extLst>
          </p:cNvPr>
          <p:cNvCxnSpPr>
            <a:cxnSpLocks/>
          </p:cNvCxnSpPr>
          <p:nvPr/>
        </p:nvCxnSpPr>
        <p:spPr>
          <a:xfrm>
            <a:off x="3062667" y="3435513"/>
            <a:ext cx="296784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4FA09BA-A2A4-4A7B-BAB1-06127ACE2D58}"/>
              </a:ext>
            </a:extLst>
          </p:cNvPr>
          <p:cNvSpPr/>
          <p:nvPr/>
        </p:nvSpPr>
        <p:spPr>
          <a:xfrm>
            <a:off x="3345662" y="3403457"/>
            <a:ext cx="40922" cy="531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68ACE3-1797-4402-80B3-0D2A187BA09E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526396" y="4888411"/>
            <a:ext cx="584065" cy="6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5C78B641-4C97-4D50-82ED-1346955B66F9}"/>
              </a:ext>
            </a:extLst>
          </p:cNvPr>
          <p:cNvSpPr/>
          <p:nvPr/>
        </p:nvSpPr>
        <p:spPr>
          <a:xfrm>
            <a:off x="3510340" y="3400579"/>
            <a:ext cx="40922" cy="531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D73EE0-3317-4A04-862C-D6D43FFA56E8}"/>
              </a:ext>
            </a:extLst>
          </p:cNvPr>
          <p:cNvCxnSpPr>
            <a:cxnSpLocks/>
          </p:cNvCxnSpPr>
          <p:nvPr/>
        </p:nvCxnSpPr>
        <p:spPr>
          <a:xfrm flipV="1">
            <a:off x="3503712" y="3418833"/>
            <a:ext cx="819192" cy="10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FF89827-D719-4D17-9967-4D4901400A94}"/>
              </a:ext>
            </a:extLst>
          </p:cNvPr>
          <p:cNvCxnSpPr>
            <a:cxnSpLocks/>
          </p:cNvCxnSpPr>
          <p:nvPr/>
        </p:nvCxnSpPr>
        <p:spPr>
          <a:xfrm flipV="1">
            <a:off x="2997839" y="3535482"/>
            <a:ext cx="424893" cy="1348832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66EADE4-DE48-4040-BBBD-F64D7F61C4C3}"/>
              </a:ext>
            </a:extLst>
          </p:cNvPr>
          <p:cNvCxnSpPr>
            <a:cxnSpLocks/>
          </p:cNvCxnSpPr>
          <p:nvPr/>
        </p:nvCxnSpPr>
        <p:spPr>
          <a:xfrm>
            <a:off x="3410147" y="3459225"/>
            <a:ext cx="124795" cy="112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CB340A2-FC8B-45B2-93A1-DF9D6E3D5033}"/>
              </a:ext>
            </a:extLst>
          </p:cNvPr>
          <p:cNvCxnSpPr>
            <a:cxnSpLocks/>
          </p:cNvCxnSpPr>
          <p:nvPr/>
        </p:nvCxnSpPr>
        <p:spPr>
          <a:xfrm flipV="1">
            <a:off x="4712037" y="3421758"/>
            <a:ext cx="398354" cy="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7339D66-C2D1-4560-9100-A0448929C71D}"/>
              </a:ext>
            </a:extLst>
          </p:cNvPr>
          <p:cNvSpPr/>
          <p:nvPr/>
        </p:nvSpPr>
        <p:spPr>
          <a:xfrm>
            <a:off x="3941441" y="2835211"/>
            <a:ext cx="1000987" cy="345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Amplifier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552306-BFB0-4CC5-AC43-92C727DBEA17}"/>
              </a:ext>
            </a:extLst>
          </p:cNvPr>
          <p:cNvSpPr/>
          <p:nvPr/>
        </p:nvSpPr>
        <p:spPr>
          <a:xfrm>
            <a:off x="4968149" y="2409199"/>
            <a:ext cx="839819" cy="345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Earpiece speaker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2280E0-7B41-4940-8386-4EB2A6052224}"/>
              </a:ext>
            </a:extLst>
          </p:cNvPr>
          <p:cNvSpPr/>
          <p:nvPr/>
        </p:nvSpPr>
        <p:spPr>
          <a:xfrm>
            <a:off x="1812575" y="4050107"/>
            <a:ext cx="1483150" cy="345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Clap detection with pi-clap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09B488F-51A4-48F4-895D-861B83DDA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924" y="3146454"/>
            <a:ext cx="541544" cy="53684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74DBA2-E5EB-41CD-A727-AEEFAB88F9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818" y="4301259"/>
            <a:ext cx="729578" cy="1174304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45F14164-4EF8-4178-A629-BB848BF3160C}"/>
              </a:ext>
            </a:extLst>
          </p:cNvPr>
          <p:cNvSpPr/>
          <p:nvPr/>
        </p:nvSpPr>
        <p:spPr>
          <a:xfrm>
            <a:off x="421823" y="3863928"/>
            <a:ext cx="1469712" cy="345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Tympan microphone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BD072D6-3DFA-467D-BC44-5CBC68FF65FF}"/>
              </a:ext>
            </a:extLst>
          </p:cNvPr>
          <p:cNvSpPr/>
          <p:nvPr/>
        </p:nvSpPr>
        <p:spPr>
          <a:xfrm>
            <a:off x="2135560" y="3061329"/>
            <a:ext cx="887378" cy="72771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F0FAD48-9E18-4C54-B7E5-88BB24AE5984}"/>
              </a:ext>
            </a:extLst>
          </p:cNvPr>
          <p:cNvSpPr/>
          <p:nvPr/>
        </p:nvSpPr>
        <p:spPr>
          <a:xfrm>
            <a:off x="1481603" y="2650129"/>
            <a:ext cx="2132470" cy="345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White noise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77ADB-FA44-4BD9-A52F-2372C6B06E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7568" y="3097562"/>
            <a:ext cx="777214" cy="657145"/>
          </a:xfrm>
          <a:prstGeom prst="rect">
            <a:avLst/>
          </a:prstGeom>
        </p:spPr>
      </p:pic>
      <p:pic>
        <p:nvPicPr>
          <p:cNvPr id="1026" name="Picture 2" descr="The 13 Best White Noise Apps">
            <a:extLst>
              <a:ext uri="{FF2B5EF4-FFF2-40B4-BE49-F238E27FC236}">
                <a16:creationId xmlns:a16="http://schemas.microsoft.com/office/drawing/2014/main" id="{564D9259-4CDD-4358-9B42-EB924100A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t="86621" r="90684" b="2415"/>
          <a:stretch/>
        </p:blipFill>
        <p:spPr bwMode="auto">
          <a:xfrm>
            <a:off x="2347213" y="3347548"/>
            <a:ext cx="400353" cy="2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12A34A29-4478-4750-9898-48DE63CB66DF}"/>
              </a:ext>
            </a:extLst>
          </p:cNvPr>
          <p:cNvGrpSpPr/>
          <p:nvPr/>
        </p:nvGrpSpPr>
        <p:grpSpPr>
          <a:xfrm>
            <a:off x="2095431" y="4537691"/>
            <a:ext cx="902009" cy="722947"/>
            <a:chOff x="2063552" y="5301208"/>
            <a:chExt cx="902009" cy="722947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4748428-7282-4C60-9D56-1E78F6215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2489948" y="5498825"/>
              <a:ext cx="264340" cy="305500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6077DAB-C29E-458A-9AE1-4F4BAA4A88A1}"/>
                </a:ext>
              </a:extLst>
            </p:cNvPr>
            <p:cNvGrpSpPr/>
            <p:nvPr/>
          </p:nvGrpSpPr>
          <p:grpSpPr>
            <a:xfrm>
              <a:off x="2063552" y="5301208"/>
              <a:ext cx="902009" cy="722947"/>
              <a:chOff x="1965414" y="2403398"/>
              <a:chExt cx="1131630" cy="831066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2D827B1-79B0-4ACA-BD91-FF21C6C00708}"/>
                  </a:ext>
                </a:extLst>
              </p:cNvPr>
              <p:cNvGrpSpPr/>
              <p:nvPr/>
            </p:nvGrpSpPr>
            <p:grpSpPr>
              <a:xfrm>
                <a:off x="1991544" y="2403398"/>
                <a:ext cx="1105500" cy="831066"/>
                <a:chOff x="9043119" y="3708693"/>
                <a:chExt cx="991407" cy="773463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61285ED2-D7EF-4F6D-B8D9-7EB3ED4E609D}"/>
                    </a:ext>
                  </a:extLst>
                </p:cNvPr>
                <p:cNvSpPr/>
                <p:nvPr/>
              </p:nvSpPr>
              <p:spPr>
                <a:xfrm>
                  <a:off x="9043119" y="3708693"/>
                  <a:ext cx="991407" cy="773463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7B37B836-2A8D-4166-8A38-203CAC4496FD}"/>
                    </a:ext>
                  </a:extLst>
                </p:cNvPr>
                <p:cNvGrpSpPr/>
                <p:nvPr/>
              </p:nvGrpSpPr>
              <p:grpSpPr>
                <a:xfrm>
                  <a:off x="9393035" y="3794406"/>
                  <a:ext cx="156399" cy="122950"/>
                  <a:chOff x="6605525" y="2741209"/>
                  <a:chExt cx="554376" cy="466791"/>
                </a:xfrm>
              </p:grpSpPr>
              <p:pic>
                <p:nvPicPr>
                  <p:cNvPr id="120" name="Picture 119">
                    <a:extLst>
                      <a:ext uri="{FF2B5EF4-FFF2-40B4-BE49-F238E27FC236}">
                        <a16:creationId xmlns:a16="http://schemas.microsoft.com/office/drawing/2014/main" id="{67F2062D-E30A-4DEC-AD3D-A7A955282CF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1420000">
                    <a:off x="7014569" y="2913554"/>
                    <a:ext cx="145332" cy="210149"/>
                  </a:xfrm>
                  <a:prstGeom prst="rect">
                    <a:avLst/>
                  </a:prstGeom>
                </p:spPr>
              </p:pic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0BF664E3-C1B1-4B01-B339-C184D635CD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rcRect b="17256"/>
                  <a:stretch/>
                </p:blipFill>
                <p:spPr>
                  <a:xfrm>
                    <a:off x="6605525" y="2741209"/>
                    <a:ext cx="436929" cy="46679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80012908-CCA4-4B5C-B8F8-A9EDE023929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9419731" y="3957490"/>
                  <a:ext cx="41001" cy="55129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A7F8022F-D2A8-483B-AB36-A98F5EC9064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0506" y="3978926"/>
                  <a:ext cx="123264" cy="100325"/>
                </a:xfrm>
                <a:prstGeom prst="rect">
                  <a:avLst/>
                </a:prstGeom>
              </p:spPr>
            </p:pic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F6A7AF59-8BAF-4682-BF41-CB7DFDD0FE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7555" y="3805654"/>
                  <a:ext cx="287665" cy="451452"/>
                </a:xfrm>
                <a:prstGeom prst="line">
                  <a:avLst/>
                </a:prstGeom>
                <a:ln w="19050" cap="flat" cmpd="sng" algn="ctr">
                  <a:solidFill>
                    <a:srgbClr val="FF0000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BBC973C-8240-46C6-B915-82D14876693B}"/>
                  </a:ext>
                </a:extLst>
              </p:cNvPr>
              <p:cNvSpPr/>
              <p:nvPr/>
            </p:nvSpPr>
            <p:spPr>
              <a:xfrm>
                <a:off x="2313963" y="2996952"/>
                <a:ext cx="421228" cy="23548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725" tIns="38100" rIns="85725" bIns="38100" rtlCol="0" anchor="t">
                <a:no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f2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3C1B78E-55CE-444F-8E29-0D6374D6594A}"/>
                  </a:ext>
                </a:extLst>
              </p:cNvPr>
              <p:cNvSpPr/>
              <p:nvPr/>
            </p:nvSpPr>
            <p:spPr>
              <a:xfrm>
                <a:off x="1965414" y="2664456"/>
                <a:ext cx="421228" cy="23548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725" tIns="38100" rIns="85725" bIns="38100" rtlCol="0" anchor="t">
                <a:no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f1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9BAFAEA-1DBE-4D57-8BE8-1071C1114EB8}"/>
                  </a:ext>
                </a:extLst>
              </p:cNvPr>
              <p:cNvGrpSpPr/>
              <p:nvPr/>
            </p:nvGrpSpPr>
            <p:grpSpPr>
              <a:xfrm>
                <a:off x="2308316" y="2444446"/>
                <a:ext cx="586899" cy="545117"/>
                <a:chOff x="5787235" y="3723867"/>
                <a:chExt cx="688198" cy="665907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93F4387E-45B8-4C20-862C-B6C5FAA97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87235" y="3723867"/>
                  <a:ext cx="0" cy="665907"/>
                </a:xfrm>
                <a:prstGeom prst="line">
                  <a:avLst/>
                </a:prstGeom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53AEBE2C-F7F0-4F87-94A4-2807FDFA6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7235" y="4389774"/>
                  <a:ext cx="688198" cy="0"/>
                </a:xfrm>
                <a:prstGeom prst="line">
                  <a:avLst/>
                </a:prstGeom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0824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66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46" grpId="0" animBg="1"/>
      <p:bldP spid="29" grpId="0"/>
      <p:bldP spid="50" grpId="0"/>
      <p:bldP spid="51" grpId="0"/>
      <p:bldP spid="53" grpId="0"/>
      <p:bldP spid="66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399" y="1384567"/>
            <a:ext cx="6264697" cy="700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75"/>
              </a:spcBef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Not a simple addition to Tympan library</a:t>
            </a:r>
          </a:p>
          <a:p>
            <a:pPr marL="45720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Tested on Python 3.8.10, Arduino 1.8.15 &amp; Teensy 1.54</a:t>
            </a:r>
          </a:p>
          <a:p>
            <a:pPr marL="120015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Verdana" panose="020B0604030504040204" pitchFamily="34" charset="0"/>
              </a:rPr>
              <a:t>Needed to modify Teensy library</a:t>
            </a:r>
          </a:p>
          <a:p>
            <a:pPr marL="45720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Verdana" panose="020B0604030504040204" pitchFamily="34" charset="0"/>
              </a:rPr>
              <a:t>Had to adapt code to new machine (Ubuntu </a:t>
            </a: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→</a:t>
            </a:r>
            <a:r>
              <a:rPr lang="en-US" dirty="0">
                <a:solidFill>
                  <a:srgbClr val="000000"/>
                </a:solidFill>
                <a:ea typeface="Verdana" panose="020B0604030504040204" pitchFamily="34" charset="0"/>
              </a:rPr>
              <a:t> Windows)</a:t>
            </a:r>
          </a:p>
          <a:p>
            <a:pPr>
              <a:spcBef>
                <a:spcPts val="975"/>
              </a:spcBef>
            </a:pPr>
            <a:endParaRPr lang="en-US" sz="2800" dirty="0">
              <a:solidFill>
                <a:srgbClr val="000000"/>
              </a:solidFill>
              <a:ea typeface="Verdan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B33845-A98C-4F11-BAFA-7C15F6413DC2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>
                <a:solidFill>
                  <a:schemeClr val="tx2"/>
                </a:solidFill>
              </a:rPr>
              <a:t>Initial prototypes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/>
              <a:t>Hackathon Submission</a:t>
            </a: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1E32DB2-B5E8-4B99-A565-B89D93E5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fr-CA" dirty="0"/>
              <a:t>Prototype #3: Challenges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195DFE-F5E1-46DE-B2E1-7D0AD41F1083}"/>
              </a:ext>
            </a:extLst>
          </p:cNvPr>
          <p:cNvSpPr/>
          <p:nvPr/>
        </p:nvSpPr>
        <p:spPr>
          <a:xfrm>
            <a:off x="609362" y="2306593"/>
            <a:ext cx="8792822" cy="6047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spcBef>
                <a:spcPts val="975"/>
              </a:spcBef>
            </a:pPr>
            <a:endParaRPr lang="en-US" sz="2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6FECB49-F2AA-45C4-975C-58D39F8E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519" y="2053957"/>
            <a:ext cx="3272165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5FE163-4DE1-4DDD-8A50-F826AFF957E0}"/>
              </a:ext>
            </a:extLst>
          </p:cNvPr>
          <p:cNvSpPr txBox="1"/>
          <p:nvPr/>
        </p:nvSpPr>
        <p:spPr>
          <a:xfrm>
            <a:off x="8554274" y="6200358"/>
            <a:ext cx="17306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1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xkcd</a:t>
            </a:r>
            <a:endParaRPr lang="en-US" sz="1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80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399" y="1384567"/>
            <a:ext cx="6264697" cy="700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Potential extensions of pipeline:</a:t>
            </a:r>
          </a:p>
          <a:p>
            <a:pPr marL="120015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Verdana" panose="020B0604030504040204" pitchFamily="34" charset="0"/>
              </a:rPr>
              <a:t>Wireless transmission</a:t>
            </a:r>
          </a:p>
          <a:p>
            <a:pPr marL="120015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Verdana" panose="020B0604030504040204" pitchFamily="34" charset="0"/>
              </a:rPr>
              <a:t>GUI to inform device usage</a:t>
            </a:r>
          </a:p>
          <a:p>
            <a:pPr marL="120015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Verdana" panose="020B0604030504040204" pitchFamily="34" charset="0"/>
              </a:rPr>
              <a:t>Software to record “in situ” research data</a:t>
            </a:r>
          </a:p>
          <a:p>
            <a:pPr marL="120015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ea typeface="Verdana" panose="020B0604030504040204" pitchFamily="34" charset="0"/>
            </a:endParaRPr>
          </a:p>
          <a:p>
            <a:pPr marL="45720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Verdana" panose="020B0604030504040204" pitchFamily="34" charset="0"/>
              </a:rPr>
              <a:t>Promise of open-source hardware &amp; software for decreased sound tolerance research</a:t>
            </a:r>
          </a:p>
          <a:p>
            <a:pPr>
              <a:spcBef>
                <a:spcPts val="975"/>
              </a:spcBef>
            </a:pPr>
            <a:endParaRPr lang="en-US" dirty="0">
              <a:solidFill>
                <a:srgbClr val="000000"/>
              </a:solidFill>
              <a:ea typeface="Verdana" panose="020B0604030504040204" pitchFamily="34" charset="0"/>
            </a:endParaRPr>
          </a:p>
          <a:p>
            <a:pPr>
              <a:spcBef>
                <a:spcPts val="975"/>
              </a:spcBef>
            </a:pPr>
            <a:endParaRPr lang="en-US" sz="2800" dirty="0">
              <a:solidFill>
                <a:srgbClr val="000000"/>
              </a:solidFill>
              <a:ea typeface="Verdana" panose="020B0604030504040204" pitchFamily="34" charset="0"/>
            </a:endParaRPr>
          </a:p>
          <a:p>
            <a:pPr>
              <a:spcBef>
                <a:spcPts val="975"/>
              </a:spcBef>
            </a:pPr>
            <a:endParaRPr lang="en-US" sz="2800" dirty="0">
              <a:solidFill>
                <a:srgbClr val="000000"/>
              </a:solidFill>
              <a:ea typeface="Verdan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B33845-A98C-4F11-BAFA-7C15F6413DC2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>
                <a:solidFill>
                  <a:schemeClr val="tx2"/>
                </a:solidFill>
              </a:rPr>
              <a:t>Initial prototypes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/>
              <a:t>Hackathon Submission</a:t>
            </a: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41E32DB2-B5E8-4B99-A565-B89D93E5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fr-CA" dirty="0"/>
              <a:t>Future </a:t>
            </a:r>
            <a:r>
              <a:rPr lang="fr-CA" dirty="0" err="1"/>
              <a:t>possibilities</a:t>
            </a:r>
            <a:endParaRPr lang="fr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195DFE-F5E1-46DE-B2E1-7D0AD41F1083}"/>
              </a:ext>
            </a:extLst>
          </p:cNvPr>
          <p:cNvSpPr/>
          <p:nvPr/>
        </p:nvSpPr>
        <p:spPr>
          <a:xfrm>
            <a:off x="609362" y="2306593"/>
            <a:ext cx="8792822" cy="6047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spcBef>
                <a:spcPts val="975"/>
              </a:spcBef>
            </a:pPr>
            <a:endParaRPr lang="en-US" sz="2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6AEF55-CBC2-4CA6-8CD0-1C24D45D1C1C}"/>
              </a:ext>
            </a:extLst>
          </p:cNvPr>
          <p:cNvGrpSpPr/>
          <p:nvPr/>
        </p:nvGrpSpPr>
        <p:grpSpPr>
          <a:xfrm>
            <a:off x="8043650" y="4196730"/>
            <a:ext cx="1053570" cy="1464518"/>
            <a:chOff x="8610600" y="2528283"/>
            <a:chExt cx="1655655" cy="251657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E5214A7-9F63-4988-A141-7E56201B2F78}"/>
                </a:ext>
              </a:extLst>
            </p:cNvPr>
            <p:cNvSpPr/>
            <p:nvPr/>
          </p:nvSpPr>
          <p:spPr>
            <a:xfrm>
              <a:off x="8631810" y="2937478"/>
              <a:ext cx="345397" cy="469022"/>
            </a:xfrm>
            <a:custGeom>
              <a:avLst/>
              <a:gdLst/>
              <a:ahLst/>
              <a:cxnLst/>
              <a:rect l="0" t="0" r="0" b="0"/>
              <a:pathLst>
                <a:path w="345397" h="469022">
                  <a:moveTo>
                    <a:pt x="135472" y="0"/>
                  </a:moveTo>
                  <a:cubicBezTo>
                    <a:pt x="158861" y="44007"/>
                    <a:pt x="182249" y="88014"/>
                    <a:pt x="205638" y="132021"/>
                  </a:cubicBezTo>
                  <a:cubicBezTo>
                    <a:pt x="195991" y="137210"/>
                    <a:pt x="186343" y="142400"/>
                    <a:pt x="176696" y="147590"/>
                  </a:cubicBezTo>
                  <a:cubicBezTo>
                    <a:pt x="206156" y="185300"/>
                    <a:pt x="235615" y="223009"/>
                    <a:pt x="265075" y="260719"/>
                  </a:cubicBezTo>
                  <a:cubicBezTo>
                    <a:pt x="255427" y="267016"/>
                    <a:pt x="245780" y="273313"/>
                    <a:pt x="236132" y="279610"/>
                  </a:cubicBezTo>
                  <a:cubicBezTo>
                    <a:pt x="272553" y="342747"/>
                    <a:pt x="308975" y="405884"/>
                    <a:pt x="345396" y="469021"/>
                  </a:cubicBezTo>
                  <a:cubicBezTo>
                    <a:pt x="283629" y="420635"/>
                    <a:pt x="221863" y="372249"/>
                    <a:pt x="160097" y="323863"/>
                  </a:cubicBezTo>
                  <a:cubicBezTo>
                    <a:pt x="171877" y="317146"/>
                    <a:pt x="183657" y="310429"/>
                    <a:pt x="195437" y="303713"/>
                  </a:cubicBezTo>
                  <a:cubicBezTo>
                    <a:pt x="157059" y="272720"/>
                    <a:pt x="118682" y="241727"/>
                    <a:pt x="80304" y="210734"/>
                  </a:cubicBezTo>
                  <a:cubicBezTo>
                    <a:pt x="94057" y="201158"/>
                    <a:pt x="107808" y="191582"/>
                    <a:pt x="121560" y="182006"/>
                  </a:cubicBezTo>
                  <a:lnTo>
                    <a:pt x="0" y="84468"/>
                  </a:lnTo>
                </a:path>
              </a:pathLst>
            </a:custGeom>
            <a:solidFill>
              <a:srgbClr val="000000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85725" tIns="38100" rIns="85725" bIns="38100" rtlCol="0" anchor="ctr">
              <a:no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Arial" panose="020B0604020202020204" pitchFamily="34" charset="0"/>
                </a:rPr>
                <a:t> 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D2FA45F-B26F-4573-8B7C-D91CA1839C2F}"/>
                </a:ext>
              </a:extLst>
            </p:cNvPr>
            <p:cNvSpPr/>
            <p:nvPr/>
          </p:nvSpPr>
          <p:spPr>
            <a:xfrm rot="1740000">
              <a:off x="9228810" y="2528283"/>
              <a:ext cx="345397" cy="469021"/>
            </a:xfrm>
            <a:custGeom>
              <a:avLst/>
              <a:gdLst/>
              <a:ahLst/>
              <a:cxnLst/>
              <a:rect l="0" t="0" r="0" b="0"/>
              <a:pathLst>
                <a:path w="345397" h="469021">
                  <a:moveTo>
                    <a:pt x="135472" y="0"/>
                  </a:moveTo>
                  <a:cubicBezTo>
                    <a:pt x="158861" y="44007"/>
                    <a:pt x="182250" y="88014"/>
                    <a:pt x="205638" y="132021"/>
                  </a:cubicBezTo>
                  <a:cubicBezTo>
                    <a:pt x="195991" y="137210"/>
                    <a:pt x="186343" y="142400"/>
                    <a:pt x="176696" y="147589"/>
                  </a:cubicBezTo>
                  <a:lnTo>
                    <a:pt x="265075" y="260719"/>
                  </a:lnTo>
                  <a:lnTo>
                    <a:pt x="236133" y="279610"/>
                  </a:lnTo>
                  <a:lnTo>
                    <a:pt x="345396" y="469020"/>
                  </a:lnTo>
                  <a:cubicBezTo>
                    <a:pt x="283630" y="420634"/>
                    <a:pt x="221864" y="372248"/>
                    <a:pt x="160098" y="323863"/>
                  </a:cubicBezTo>
                  <a:cubicBezTo>
                    <a:pt x="171877" y="317146"/>
                    <a:pt x="183657" y="310429"/>
                    <a:pt x="195437" y="303712"/>
                  </a:cubicBezTo>
                  <a:cubicBezTo>
                    <a:pt x="157059" y="272719"/>
                    <a:pt x="118682" y="241726"/>
                    <a:pt x="80305" y="210734"/>
                  </a:cubicBezTo>
                  <a:cubicBezTo>
                    <a:pt x="94057" y="201157"/>
                    <a:pt x="107808" y="191582"/>
                    <a:pt x="121560" y="182006"/>
                  </a:cubicBezTo>
                  <a:lnTo>
                    <a:pt x="0" y="84467"/>
                  </a:lnTo>
                </a:path>
              </a:pathLst>
            </a:custGeom>
            <a:solidFill>
              <a:srgbClr val="000000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85725" tIns="38100" rIns="85725" bIns="38100" rtlCol="0" anchor="ctr">
              <a:no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Arial" panose="020B0604020202020204" pitchFamily="34" charset="0"/>
                </a:rPr>
                <a:t> 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4232CEE-30AF-4139-B792-98F99006D232}"/>
                </a:ext>
              </a:extLst>
            </p:cNvPr>
            <p:cNvSpPr/>
            <p:nvPr/>
          </p:nvSpPr>
          <p:spPr>
            <a:xfrm rot="3900000">
              <a:off x="9852884" y="2900169"/>
              <a:ext cx="345396" cy="469022"/>
            </a:xfrm>
            <a:custGeom>
              <a:avLst/>
              <a:gdLst/>
              <a:ahLst/>
              <a:cxnLst/>
              <a:rect l="0" t="0" r="0" b="0"/>
              <a:pathLst>
                <a:path w="345396" h="469022">
                  <a:moveTo>
                    <a:pt x="135472" y="0"/>
                  </a:moveTo>
                  <a:cubicBezTo>
                    <a:pt x="158861" y="44007"/>
                    <a:pt x="182249" y="88014"/>
                    <a:pt x="205638" y="132021"/>
                  </a:cubicBezTo>
                  <a:cubicBezTo>
                    <a:pt x="195990" y="137210"/>
                    <a:pt x="186343" y="142400"/>
                    <a:pt x="176695" y="147589"/>
                  </a:cubicBezTo>
                  <a:cubicBezTo>
                    <a:pt x="206156" y="185300"/>
                    <a:pt x="235615" y="223009"/>
                    <a:pt x="265075" y="260719"/>
                  </a:cubicBezTo>
                  <a:cubicBezTo>
                    <a:pt x="255427" y="267016"/>
                    <a:pt x="245780" y="273313"/>
                    <a:pt x="236132" y="279610"/>
                  </a:cubicBezTo>
                  <a:lnTo>
                    <a:pt x="345395" y="469021"/>
                  </a:lnTo>
                  <a:cubicBezTo>
                    <a:pt x="283629" y="420635"/>
                    <a:pt x="221863" y="372249"/>
                    <a:pt x="160097" y="323863"/>
                  </a:cubicBezTo>
                  <a:cubicBezTo>
                    <a:pt x="171877" y="317146"/>
                    <a:pt x="183656" y="310429"/>
                    <a:pt x="195437" y="303712"/>
                  </a:cubicBezTo>
                  <a:cubicBezTo>
                    <a:pt x="157059" y="272719"/>
                    <a:pt x="118682" y="241727"/>
                    <a:pt x="80304" y="210733"/>
                  </a:cubicBezTo>
                  <a:cubicBezTo>
                    <a:pt x="94056" y="201157"/>
                    <a:pt x="107808" y="191582"/>
                    <a:pt x="121560" y="182006"/>
                  </a:cubicBezTo>
                  <a:cubicBezTo>
                    <a:pt x="81040" y="149493"/>
                    <a:pt x="40520" y="116980"/>
                    <a:pt x="0" y="84467"/>
                  </a:cubicBezTo>
                </a:path>
              </a:pathLst>
            </a:custGeom>
            <a:solidFill>
              <a:srgbClr val="000000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85725" tIns="38100" rIns="85725" bIns="38100" rtlCol="0" anchor="ctr">
              <a:no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Arial" panose="020B0604020202020204" pitchFamily="34" charset="0"/>
                </a:rPr>
                <a:t> 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3707B1B-9ED8-400D-9935-8CF433AD2082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3280238"/>
              <a:ext cx="1655655" cy="1764621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69245A0-C2AD-4284-BCB5-228954E6E2FD}"/>
              </a:ext>
            </a:extLst>
          </p:cNvPr>
          <p:cNvGrpSpPr/>
          <p:nvPr/>
        </p:nvGrpSpPr>
        <p:grpSpPr>
          <a:xfrm>
            <a:off x="8355590" y="2365182"/>
            <a:ext cx="1527171" cy="1127538"/>
            <a:chOff x="6972561" y="3903965"/>
            <a:chExt cx="1187690" cy="8768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6625295-9448-4827-ACD5-0B3CA506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7127959" y="3748567"/>
              <a:ext cx="876893" cy="118769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923483-584E-489F-9987-EBAE7CA3D75B}"/>
                </a:ext>
              </a:extLst>
            </p:cNvPr>
            <p:cNvSpPr txBox="1"/>
            <p:nvPr/>
          </p:nvSpPr>
          <p:spPr>
            <a:xfrm>
              <a:off x="7104927" y="4204701"/>
              <a:ext cx="890496" cy="287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96 dBA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1EB36C7F-CA2F-4693-ACD0-56B42B77C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278" y="3177848"/>
            <a:ext cx="972611" cy="1107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40C0D-D274-43C3-BDDB-1D6E7E508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490" y="1496696"/>
            <a:ext cx="972612" cy="10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2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utscher Akademischer Austauschdienst (DAAD) – Doreen Horschig, PhD">
            <a:extLst>
              <a:ext uri="{FF2B5EF4-FFF2-40B4-BE49-F238E27FC236}">
                <a16:creationId xmlns:a16="http://schemas.microsoft.com/office/drawing/2014/main" id="{43259146-6477-4445-B3FE-026B1DD7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189" y="6170168"/>
            <a:ext cx="2710248" cy="63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tacs | Prompt">
            <a:extLst>
              <a:ext uri="{FF2B5EF4-FFF2-40B4-BE49-F238E27FC236}">
                <a16:creationId xmlns:a16="http://schemas.microsoft.com/office/drawing/2014/main" id="{117FEB0B-04B7-41F2-94AF-C623CC9DA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75" y="5639768"/>
            <a:ext cx="1540476" cy="43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@Tympan">
            <a:extLst>
              <a:ext uri="{FF2B5EF4-FFF2-40B4-BE49-F238E27FC236}">
                <a16:creationId xmlns:a16="http://schemas.microsoft.com/office/drawing/2014/main" id="{DCA69CCE-45E3-4526-8707-5044B14F8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587" y="5783040"/>
            <a:ext cx="811026" cy="81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3FA242-AB0C-40C6-B56F-C1B7BACAE59C}"/>
              </a:ext>
            </a:extLst>
          </p:cNvPr>
          <p:cNvSpPr/>
          <p:nvPr/>
        </p:nvSpPr>
        <p:spPr>
          <a:xfrm>
            <a:off x="4295800" y="2101081"/>
            <a:ext cx="7626712" cy="326948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AE980-8982-4158-9850-E8A412C7AED8}"/>
              </a:ext>
            </a:extLst>
          </p:cNvPr>
          <p:cNvSpPr/>
          <p:nvPr/>
        </p:nvSpPr>
        <p:spPr>
          <a:xfrm>
            <a:off x="3938593" y="2348880"/>
            <a:ext cx="7983919" cy="326948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Tympan Team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Dr. Rachel </a:t>
            </a:r>
            <a:r>
              <a:rPr lang="en-US" sz="2800" dirty="0" err="1">
                <a:solidFill>
                  <a:srgbClr val="000000"/>
                </a:solidFill>
                <a:ea typeface="Verdana" panose="020B0604030504040204" pitchFamily="34" charset="0"/>
              </a:rPr>
              <a:t>Bouserhal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 (co-supervisor)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CIRMMT Travel Award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ASA student transportation subsidies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ÉTS financial support for the dissemination and promotion of research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3FF5E-5F9D-47A2-A410-636B170A8329}"/>
              </a:ext>
            </a:extLst>
          </p:cNvPr>
          <p:cNvSpPr/>
          <p:nvPr/>
        </p:nvSpPr>
        <p:spPr>
          <a:xfrm>
            <a:off x="9840417" y="5783041"/>
            <a:ext cx="2082096" cy="419496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D6CFBB-F4E3-4FE9-B255-D41382E7A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518214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321C203C-340C-49A4-BD58-231E122F1A06}"/>
              </a:ext>
            </a:extLst>
          </p:cNvPr>
          <p:cNvSpPr txBox="1">
            <a:spLocks/>
          </p:cNvSpPr>
          <p:nvPr/>
        </p:nvSpPr>
        <p:spPr>
          <a:xfrm>
            <a:off x="4158060" y="1412776"/>
            <a:ext cx="3562527" cy="1520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7109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3875500" y="0"/>
            <a:ext cx="3576905" cy="188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⬤ ● ● ● ⭘ </a:t>
            </a:r>
            <a:r>
              <a:rPr lang="fr-CA" dirty="0">
                <a:solidFill>
                  <a:schemeClr val="bg1"/>
                </a:solidFill>
              </a:rPr>
              <a:t>○ ○ </a:t>
            </a:r>
            <a:r>
              <a:rPr lang="fr-CA" dirty="0"/>
              <a:t>⭘ </a:t>
            </a:r>
            <a:r>
              <a:rPr lang="fr-CA" dirty="0">
                <a:solidFill>
                  <a:schemeClr val="bg1"/>
                </a:solidFill>
              </a:rPr>
              <a:t>○ ○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400" y="1384567"/>
            <a:ext cx="5174656" cy="2352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“The feeling is so intense it feels like pain, I know it’s not pain but it reminds me, it’s very </a:t>
            </a:r>
            <a:r>
              <a:rPr lang="en-US" dirty="0" err="1">
                <a:solidFill>
                  <a:schemeClr val="tx1"/>
                </a:solidFill>
              </a:rPr>
              <a:t>very</a:t>
            </a:r>
            <a:r>
              <a:rPr lang="en-US" dirty="0">
                <a:solidFill>
                  <a:schemeClr val="tx1"/>
                </a:solidFill>
              </a:rPr>
              <a:t> similar to physical pain” (from Landon et al., 2016).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65DC33-3BB5-4FEE-9FAE-A61E8BF5BD82}"/>
              </a:ext>
            </a:extLst>
          </p:cNvPr>
          <p:cNvSpPr/>
          <p:nvPr/>
        </p:nvSpPr>
        <p:spPr>
          <a:xfrm>
            <a:off x="731721" y="3938654"/>
            <a:ext cx="5138335" cy="9305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→</a:t>
            </a:r>
            <a:r>
              <a:rPr lang="en-US" sz="2800" dirty="0">
                <a:solidFill>
                  <a:schemeClr val="tx1"/>
                </a:solidFill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ea typeface="Verdana" panose="020B0604030504040204" pitchFamily="34" charset="0"/>
              </a:rPr>
              <a:t>Hearing protectors are often used to alleviate sound-induced distress (Neave-</a:t>
            </a:r>
            <a:r>
              <a:rPr lang="en-US" sz="2800" dirty="0" err="1">
                <a:solidFill>
                  <a:schemeClr val="tx1"/>
                </a:solidFill>
                <a:ea typeface="Verdana" panose="020B0604030504040204" pitchFamily="34" charset="0"/>
              </a:rPr>
              <a:t>DiToro</a:t>
            </a:r>
            <a:r>
              <a:rPr lang="en-US" sz="2800" dirty="0">
                <a:solidFill>
                  <a:schemeClr val="tx1"/>
                </a:solidFill>
                <a:ea typeface="Verdana" panose="020B0604030504040204" pitchFamily="34" charset="0"/>
              </a:rPr>
              <a:t> et al., 2021; </a:t>
            </a:r>
            <a:r>
              <a:rPr lang="en-US" sz="2800" dirty="0" err="1">
                <a:solidFill>
                  <a:schemeClr val="tx1"/>
                </a:solidFill>
                <a:ea typeface="Verdana" panose="020B0604030504040204" pitchFamily="34" charset="0"/>
              </a:rPr>
              <a:t>Jastreboff</a:t>
            </a:r>
            <a:r>
              <a:rPr lang="en-US" sz="2800" dirty="0">
                <a:solidFill>
                  <a:schemeClr val="tx1"/>
                </a:solidFill>
                <a:ea typeface="Verdana" panose="020B0604030504040204" pitchFamily="34" charset="0"/>
              </a:rPr>
              <a:t> &amp; </a:t>
            </a:r>
            <a:r>
              <a:rPr lang="en-US" sz="2800" dirty="0" err="1">
                <a:solidFill>
                  <a:schemeClr val="tx1"/>
                </a:solidFill>
                <a:ea typeface="Verdana" panose="020B0604030504040204" pitchFamily="34" charset="0"/>
              </a:rPr>
              <a:t>Jastreboff</a:t>
            </a:r>
            <a:r>
              <a:rPr lang="en-US" sz="2800" dirty="0">
                <a:solidFill>
                  <a:schemeClr val="tx1"/>
                </a:solidFill>
                <a:ea typeface="Verdana" panose="020B0604030504040204" pitchFamily="34" charset="0"/>
              </a:rPr>
              <a:t>, 2014).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5BE168-B4CC-4192-8652-A791B40D59E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7761484" y="3520192"/>
            <a:ext cx="285739" cy="3876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30108D3-8FC2-4501-BD35-F9AA28E5E0B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15063" y="3486319"/>
            <a:ext cx="240495" cy="387298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BB6205F-4DCF-4BCE-BD48-6B5A3113F3BE}"/>
              </a:ext>
            </a:extLst>
          </p:cNvPr>
          <p:cNvSpPr/>
          <p:nvPr/>
        </p:nvSpPr>
        <p:spPr>
          <a:xfrm>
            <a:off x="8355907" y="3003609"/>
            <a:ext cx="345397" cy="469022"/>
          </a:xfrm>
          <a:custGeom>
            <a:avLst/>
            <a:gdLst/>
            <a:ahLst/>
            <a:cxnLst/>
            <a:rect l="0" t="0" r="0" b="0"/>
            <a:pathLst>
              <a:path w="345397" h="469022">
                <a:moveTo>
                  <a:pt x="135472" y="0"/>
                </a:moveTo>
                <a:cubicBezTo>
                  <a:pt x="158861" y="44007"/>
                  <a:pt x="182249" y="88014"/>
                  <a:pt x="205638" y="132021"/>
                </a:cubicBezTo>
                <a:cubicBezTo>
                  <a:pt x="195991" y="137210"/>
                  <a:pt x="186343" y="142400"/>
                  <a:pt x="176696" y="147590"/>
                </a:cubicBezTo>
                <a:cubicBezTo>
                  <a:pt x="206156" y="185300"/>
                  <a:pt x="235615" y="223009"/>
                  <a:pt x="265075" y="260719"/>
                </a:cubicBezTo>
                <a:cubicBezTo>
                  <a:pt x="255427" y="267016"/>
                  <a:pt x="245780" y="273313"/>
                  <a:pt x="236132" y="279610"/>
                </a:cubicBezTo>
                <a:cubicBezTo>
                  <a:pt x="272553" y="342747"/>
                  <a:pt x="308975" y="405884"/>
                  <a:pt x="345396" y="469021"/>
                </a:cubicBezTo>
                <a:cubicBezTo>
                  <a:pt x="283629" y="420635"/>
                  <a:pt x="221863" y="372249"/>
                  <a:pt x="160097" y="323863"/>
                </a:cubicBezTo>
                <a:cubicBezTo>
                  <a:pt x="171877" y="317146"/>
                  <a:pt x="183657" y="310429"/>
                  <a:pt x="195437" y="303713"/>
                </a:cubicBezTo>
                <a:cubicBezTo>
                  <a:pt x="157059" y="272720"/>
                  <a:pt x="118682" y="241727"/>
                  <a:pt x="80304" y="210734"/>
                </a:cubicBezTo>
                <a:cubicBezTo>
                  <a:pt x="94057" y="201158"/>
                  <a:pt x="107808" y="191582"/>
                  <a:pt x="121560" y="182006"/>
                </a:cubicBezTo>
                <a:lnTo>
                  <a:pt x="0" y="84468"/>
                </a:lnTo>
              </a:path>
            </a:pathLst>
          </a:custGeom>
          <a:solidFill>
            <a:srgbClr val="000000"/>
          </a:solidFill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 pitchFamily="34" charset="0"/>
              </a:rPr>
              <a:t> 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78F9D81-54F9-467F-9164-AED91864AEED}"/>
              </a:ext>
            </a:extLst>
          </p:cNvPr>
          <p:cNvSpPr/>
          <p:nvPr/>
        </p:nvSpPr>
        <p:spPr>
          <a:xfrm rot="1740000">
            <a:off x="8952907" y="2594414"/>
            <a:ext cx="345397" cy="469021"/>
          </a:xfrm>
          <a:custGeom>
            <a:avLst/>
            <a:gdLst/>
            <a:ahLst/>
            <a:cxnLst/>
            <a:rect l="0" t="0" r="0" b="0"/>
            <a:pathLst>
              <a:path w="345397" h="469021">
                <a:moveTo>
                  <a:pt x="135472" y="0"/>
                </a:moveTo>
                <a:cubicBezTo>
                  <a:pt x="158861" y="44007"/>
                  <a:pt x="182250" y="88014"/>
                  <a:pt x="205638" y="132021"/>
                </a:cubicBezTo>
                <a:cubicBezTo>
                  <a:pt x="195991" y="137210"/>
                  <a:pt x="186343" y="142400"/>
                  <a:pt x="176696" y="147589"/>
                </a:cubicBezTo>
                <a:lnTo>
                  <a:pt x="265075" y="260719"/>
                </a:lnTo>
                <a:lnTo>
                  <a:pt x="236133" y="279610"/>
                </a:lnTo>
                <a:lnTo>
                  <a:pt x="345396" y="469020"/>
                </a:lnTo>
                <a:cubicBezTo>
                  <a:pt x="283630" y="420634"/>
                  <a:pt x="221864" y="372248"/>
                  <a:pt x="160098" y="323863"/>
                </a:cubicBezTo>
                <a:cubicBezTo>
                  <a:pt x="171877" y="317146"/>
                  <a:pt x="183657" y="310429"/>
                  <a:pt x="195437" y="303712"/>
                </a:cubicBezTo>
                <a:cubicBezTo>
                  <a:pt x="157059" y="272719"/>
                  <a:pt x="118682" y="241726"/>
                  <a:pt x="80305" y="210734"/>
                </a:cubicBezTo>
                <a:cubicBezTo>
                  <a:pt x="94057" y="201157"/>
                  <a:pt x="107808" y="191582"/>
                  <a:pt x="121560" y="182006"/>
                </a:cubicBezTo>
                <a:lnTo>
                  <a:pt x="0" y="84467"/>
                </a:lnTo>
              </a:path>
            </a:pathLst>
          </a:custGeom>
          <a:solidFill>
            <a:srgbClr val="000000"/>
          </a:solidFill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 pitchFamily="34" charset="0"/>
              </a:rPr>
              <a:t> 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ADFA237-A1BF-40FD-9B07-F6A36018554B}"/>
              </a:ext>
            </a:extLst>
          </p:cNvPr>
          <p:cNvSpPr/>
          <p:nvPr/>
        </p:nvSpPr>
        <p:spPr>
          <a:xfrm rot="3900000">
            <a:off x="9576981" y="2966300"/>
            <a:ext cx="345396" cy="469022"/>
          </a:xfrm>
          <a:custGeom>
            <a:avLst/>
            <a:gdLst/>
            <a:ahLst/>
            <a:cxnLst/>
            <a:rect l="0" t="0" r="0" b="0"/>
            <a:pathLst>
              <a:path w="345396" h="469022">
                <a:moveTo>
                  <a:pt x="135472" y="0"/>
                </a:moveTo>
                <a:cubicBezTo>
                  <a:pt x="158861" y="44007"/>
                  <a:pt x="182249" y="88014"/>
                  <a:pt x="205638" y="132021"/>
                </a:cubicBezTo>
                <a:cubicBezTo>
                  <a:pt x="195990" y="137210"/>
                  <a:pt x="186343" y="142400"/>
                  <a:pt x="176695" y="147589"/>
                </a:cubicBezTo>
                <a:cubicBezTo>
                  <a:pt x="206156" y="185300"/>
                  <a:pt x="235615" y="223009"/>
                  <a:pt x="265075" y="260719"/>
                </a:cubicBezTo>
                <a:cubicBezTo>
                  <a:pt x="255427" y="267016"/>
                  <a:pt x="245780" y="273313"/>
                  <a:pt x="236132" y="279610"/>
                </a:cubicBezTo>
                <a:lnTo>
                  <a:pt x="345395" y="469021"/>
                </a:lnTo>
                <a:cubicBezTo>
                  <a:pt x="283629" y="420635"/>
                  <a:pt x="221863" y="372249"/>
                  <a:pt x="160097" y="323863"/>
                </a:cubicBezTo>
                <a:cubicBezTo>
                  <a:pt x="171877" y="317146"/>
                  <a:pt x="183656" y="310429"/>
                  <a:pt x="195437" y="303712"/>
                </a:cubicBezTo>
                <a:cubicBezTo>
                  <a:pt x="157059" y="272719"/>
                  <a:pt x="118682" y="241727"/>
                  <a:pt x="80304" y="210733"/>
                </a:cubicBezTo>
                <a:cubicBezTo>
                  <a:pt x="94056" y="201157"/>
                  <a:pt x="107808" y="191582"/>
                  <a:pt x="121560" y="182006"/>
                </a:cubicBezTo>
                <a:cubicBezTo>
                  <a:pt x="81040" y="149493"/>
                  <a:pt x="40520" y="116980"/>
                  <a:pt x="0" y="84467"/>
                </a:cubicBezTo>
              </a:path>
            </a:pathLst>
          </a:custGeom>
          <a:solidFill>
            <a:srgbClr val="000000"/>
          </a:solidFill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3BE5BC9-2CBE-47B8-9F7A-C1F04EAEEF4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697" y="3346369"/>
            <a:ext cx="1655655" cy="176462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1CF67C4-8F7C-4A0D-8514-B6FF2D63B230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63" y="3207028"/>
            <a:ext cx="1306840" cy="94588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5B38E40A-A919-4121-910A-25287FBCD76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256"/>
          <a:stretch/>
        </p:blipFill>
        <p:spPr>
          <a:xfrm flipH="1">
            <a:off x="10387539" y="3177046"/>
            <a:ext cx="821029" cy="94415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8B7B4CB-6BDB-4898-AB4C-3D8F1F4B681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" b="20499"/>
          <a:stretch/>
        </p:blipFill>
        <p:spPr>
          <a:xfrm flipH="1">
            <a:off x="6799754" y="3177046"/>
            <a:ext cx="877818" cy="100584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839B9EC-BB47-4854-B483-94E73DF4D3DD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Initial prototypes – Hackathon Submission</a:t>
            </a: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61E7C3F5-0A58-435C-A1F6-716A48B6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fr-CA" dirty="0" err="1"/>
              <a:t>Decreased</a:t>
            </a:r>
            <a:r>
              <a:rPr lang="fr-CA" dirty="0"/>
              <a:t> </a:t>
            </a:r>
            <a:r>
              <a:rPr lang="fr-CA" dirty="0" err="1"/>
              <a:t>sound</a:t>
            </a:r>
            <a:r>
              <a:rPr lang="fr-CA" dirty="0"/>
              <a:t> </a:t>
            </a:r>
            <a:r>
              <a:rPr lang="fr-CA" dirty="0" err="1"/>
              <a:t>tolerance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930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xit" presetSubtype="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exit" presetSubtype="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exit" presetSubtype="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400" y="1384567"/>
            <a:ext cx="9074990" cy="1036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Conventional hearing protectors attenuate all sounds.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5EBB7-78E8-4E58-B5C0-C88789870BAD}"/>
              </a:ext>
            </a:extLst>
          </p:cNvPr>
          <p:cNvSpPr/>
          <p:nvPr/>
        </p:nvSpPr>
        <p:spPr>
          <a:xfrm>
            <a:off x="736112" y="2420888"/>
            <a:ext cx="5359887" cy="9305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→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  <a:sym typeface="Wingdings" panose="05000000000000000000" pitchFamily="2" charset="2"/>
              </a:rPr>
              <a:t> Can 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reduce engagement with surroundings (Pfeiffer et al., 2019a).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464873-1E03-41FD-BDBF-99010FEE71D1}"/>
              </a:ext>
            </a:extLst>
          </p:cNvPr>
          <p:cNvSpPr/>
          <p:nvPr/>
        </p:nvSpPr>
        <p:spPr>
          <a:xfrm>
            <a:off x="692330" y="3740814"/>
            <a:ext cx="5260381" cy="9305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→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  <a:sym typeface="Wingdings" panose="05000000000000000000" pitchFamily="2" charset="2"/>
              </a:rPr>
              <a:t> May worsen sensitivities over time 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(Formby et al., 2003; </a:t>
            </a:r>
            <a:r>
              <a:rPr lang="en-US" sz="2800" dirty="0" err="1">
                <a:solidFill>
                  <a:srgbClr val="000000"/>
                </a:solidFill>
                <a:ea typeface="Verdana" panose="020B0604030504040204" pitchFamily="34" charset="0"/>
              </a:rPr>
              <a:t>Jastreboff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ea typeface="Verdana" panose="020B0604030504040204" pitchFamily="34" charset="0"/>
              </a:rPr>
              <a:t>Jastreboff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, 2014).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07DA61E-47DE-4BB7-B6FA-934A75353CC1}"/>
              </a:ext>
            </a:extLst>
          </p:cNvPr>
          <p:cNvSpPr/>
          <p:nvPr/>
        </p:nvSpPr>
        <p:spPr>
          <a:xfrm>
            <a:off x="7855876" y="3396824"/>
            <a:ext cx="425951" cy="484928"/>
          </a:xfrm>
          <a:custGeom>
            <a:avLst/>
            <a:gdLst/>
            <a:ahLst/>
            <a:cxnLst/>
            <a:rect l="0" t="0" r="0" b="0"/>
            <a:pathLst>
              <a:path w="582340" h="726291">
                <a:moveTo>
                  <a:pt x="0" y="108656"/>
                </a:moveTo>
                <a:cubicBezTo>
                  <a:pt x="52747" y="72437"/>
                  <a:pt x="105493" y="36218"/>
                  <a:pt x="158240" y="0"/>
                </a:cubicBezTo>
                <a:cubicBezTo>
                  <a:pt x="202550" y="64530"/>
                  <a:pt x="246860" y="129061"/>
                  <a:pt x="291170" y="193591"/>
                </a:cubicBezTo>
                <a:cubicBezTo>
                  <a:pt x="335480" y="129061"/>
                  <a:pt x="379790" y="64530"/>
                  <a:pt x="424100" y="0"/>
                </a:cubicBezTo>
                <a:cubicBezTo>
                  <a:pt x="476846" y="36218"/>
                  <a:pt x="529593" y="72437"/>
                  <a:pt x="582339" y="108656"/>
                </a:cubicBezTo>
                <a:cubicBezTo>
                  <a:pt x="524091" y="193485"/>
                  <a:pt x="465843" y="278315"/>
                  <a:pt x="407594" y="363145"/>
                </a:cubicBezTo>
                <a:cubicBezTo>
                  <a:pt x="465843" y="447975"/>
                  <a:pt x="524091" y="532804"/>
                  <a:pt x="582339" y="617635"/>
                </a:cubicBezTo>
                <a:cubicBezTo>
                  <a:pt x="529593" y="653853"/>
                  <a:pt x="476846" y="690072"/>
                  <a:pt x="424100" y="726290"/>
                </a:cubicBezTo>
                <a:cubicBezTo>
                  <a:pt x="379790" y="661760"/>
                  <a:pt x="335480" y="597230"/>
                  <a:pt x="291170" y="532699"/>
                </a:cubicBezTo>
                <a:cubicBezTo>
                  <a:pt x="246860" y="597230"/>
                  <a:pt x="202550" y="661760"/>
                  <a:pt x="158240" y="726290"/>
                </a:cubicBezTo>
                <a:cubicBezTo>
                  <a:pt x="105493" y="690072"/>
                  <a:pt x="52747" y="653853"/>
                  <a:pt x="0" y="617635"/>
                </a:cubicBezTo>
                <a:cubicBezTo>
                  <a:pt x="58249" y="532804"/>
                  <a:pt x="116497" y="447975"/>
                  <a:pt x="174746" y="363145"/>
                </a:cubicBezTo>
              </a:path>
            </a:pathLst>
          </a:custGeom>
          <a:solidFill>
            <a:srgbClr val="FF0000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FFF23D-EA1A-4BB0-93C2-F03EA02C1A4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7710893" y="2722956"/>
            <a:ext cx="210183" cy="42506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BB14567-A332-45CA-9F92-E38C7B420A21}"/>
              </a:ext>
            </a:extLst>
          </p:cNvPr>
          <p:cNvGrpSpPr/>
          <p:nvPr/>
        </p:nvGrpSpPr>
        <p:grpSpPr>
          <a:xfrm>
            <a:off x="9847921" y="2204864"/>
            <a:ext cx="2080727" cy="2528068"/>
            <a:chOff x="7578290" y="4077005"/>
            <a:chExt cx="2080727" cy="252806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E1B934-423A-470D-9FC8-C094BEDD76F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865" y="5142033"/>
              <a:ext cx="1289152" cy="14630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BC2ECCC-8B8F-4A6A-B538-78C2E6D66B9A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620000">
              <a:off x="8489004" y="5318131"/>
              <a:ext cx="187500" cy="38359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C96AF58-9DBD-497F-BCAD-960211389DA2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8290" y="4077005"/>
              <a:ext cx="1289152" cy="1361342"/>
            </a:xfrm>
            <a:prstGeom prst="rect">
              <a:avLst/>
            </a:prstGeom>
          </p:spPr>
        </p:pic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87A96A8-7BDA-415F-B13A-EE686C40C5F8}"/>
              </a:ext>
            </a:extLst>
          </p:cNvPr>
          <p:cNvSpPr/>
          <p:nvPr/>
        </p:nvSpPr>
        <p:spPr>
          <a:xfrm>
            <a:off x="10017897" y="3389999"/>
            <a:ext cx="425951" cy="484928"/>
          </a:xfrm>
          <a:custGeom>
            <a:avLst/>
            <a:gdLst/>
            <a:ahLst/>
            <a:cxnLst/>
            <a:rect l="0" t="0" r="0" b="0"/>
            <a:pathLst>
              <a:path w="582340" h="726291">
                <a:moveTo>
                  <a:pt x="0" y="108656"/>
                </a:moveTo>
                <a:cubicBezTo>
                  <a:pt x="52747" y="72437"/>
                  <a:pt x="105493" y="36218"/>
                  <a:pt x="158240" y="0"/>
                </a:cubicBezTo>
                <a:cubicBezTo>
                  <a:pt x="202550" y="64530"/>
                  <a:pt x="246860" y="129061"/>
                  <a:pt x="291170" y="193591"/>
                </a:cubicBezTo>
                <a:cubicBezTo>
                  <a:pt x="335480" y="129061"/>
                  <a:pt x="379790" y="64530"/>
                  <a:pt x="424100" y="0"/>
                </a:cubicBezTo>
                <a:cubicBezTo>
                  <a:pt x="476846" y="36218"/>
                  <a:pt x="529593" y="72437"/>
                  <a:pt x="582339" y="108656"/>
                </a:cubicBezTo>
                <a:cubicBezTo>
                  <a:pt x="524091" y="193485"/>
                  <a:pt x="465843" y="278315"/>
                  <a:pt x="407594" y="363145"/>
                </a:cubicBezTo>
                <a:cubicBezTo>
                  <a:pt x="465843" y="447975"/>
                  <a:pt x="524091" y="532804"/>
                  <a:pt x="582339" y="617635"/>
                </a:cubicBezTo>
                <a:cubicBezTo>
                  <a:pt x="529593" y="653853"/>
                  <a:pt x="476846" y="690072"/>
                  <a:pt x="424100" y="726290"/>
                </a:cubicBezTo>
                <a:cubicBezTo>
                  <a:pt x="379790" y="661760"/>
                  <a:pt x="335480" y="597230"/>
                  <a:pt x="291170" y="532699"/>
                </a:cubicBezTo>
                <a:cubicBezTo>
                  <a:pt x="246860" y="597230"/>
                  <a:pt x="202550" y="661760"/>
                  <a:pt x="158240" y="726290"/>
                </a:cubicBezTo>
                <a:cubicBezTo>
                  <a:pt x="105493" y="690072"/>
                  <a:pt x="52747" y="653853"/>
                  <a:pt x="0" y="617635"/>
                </a:cubicBezTo>
                <a:cubicBezTo>
                  <a:pt x="58249" y="532804"/>
                  <a:pt x="116497" y="447975"/>
                  <a:pt x="174746" y="363145"/>
                </a:cubicBezTo>
              </a:path>
            </a:pathLst>
          </a:custGeom>
          <a:solidFill>
            <a:srgbClr val="FF0000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B03C60F-F89D-477B-B7F0-ABFADA3CE42E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74" y="3400547"/>
            <a:ext cx="497203" cy="484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30D2A9-C363-4FC6-8692-31727DCAC8B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7357728" y="3598273"/>
            <a:ext cx="285739" cy="38767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0C0A8A4-0BF2-4520-9932-1A6D053953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256"/>
          <a:stretch/>
        </p:blipFill>
        <p:spPr>
          <a:xfrm>
            <a:off x="6932221" y="2340948"/>
            <a:ext cx="883765" cy="94415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49A8874-8226-4598-9D2E-527A8BFECDE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" b="20499"/>
          <a:stretch/>
        </p:blipFill>
        <p:spPr>
          <a:xfrm flipH="1">
            <a:off x="6349405" y="3462902"/>
            <a:ext cx="877818" cy="10058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3A1FBD-5A75-479C-9A5D-FFF73B7E004C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Initial prototypes – Hackathon Submission</a:t>
            </a: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1BBE8550-4564-4E2C-9974-D5FCBE18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fr-CA" dirty="0"/>
              <a:t>Over-</a:t>
            </a:r>
            <a:r>
              <a:rPr lang="fr-CA" dirty="0" err="1"/>
              <a:t>attenuation</a:t>
            </a:r>
            <a:endParaRPr lang="fr-CA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544F0D4-3442-4456-8E15-6D9640D8E90A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697" y="3346369"/>
            <a:ext cx="1655655" cy="176462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C6A315F-305B-48FD-A3CE-3B476842AC52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63" y="3207028"/>
            <a:ext cx="1306840" cy="9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 animBg="1"/>
      <p:bldP spid="25" grpId="0" animBg="1"/>
      <p:bldP spid="2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399" y="1384567"/>
            <a:ext cx="10329357" cy="1036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→</a:t>
            </a: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 hearable to manage decreased sound tolerance with attenuation only when necessary.</a:t>
            </a:r>
            <a:endParaRPr lang="en-US" i="1" dirty="0">
              <a:solidFill>
                <a:srgbClr val="000000"/>
              </a:solidFill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580F3081-596F-487D-BAF2-A4D12F19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3" y="3140967"/>
            <a:ext cx="4441317" cy="3004273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19B69B18-BE7F-4A3D-B05A-EBF332D4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93" y="3483077"/>
            <a:ext cx="729578" cy="1174304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2AE3059D-3EFC-4B89-B5D2-055441DFC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762" y="3562744"/>
            <a:ext cx="712995" cy="1003739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66E9C75-E7D1-4D5A-9C3B-A1805EBDCB18}"/>
              </a:ext>
            </a:extLst>
          </p:cNvPr>
          <p:cNvCxnSpPr>
            <a:cxnSpLocks/>
            <a:stCxn id="144" idx="3"/>
          </p:cNvCxnSpPr>
          <p:nvPr/>
        </p:nvCxnSpPr>
        <p:spPr>
          <a:xfrm>
            <a:off x="5790870" y="4070229"/>
            <a:ext cx="1749366" cy="651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7C095411-A1E8-4972-A41A-99DDBEED5740}"/>
              </a:ext>
            </a:extLst>
          </p:cNvPr>
          <p:cNvSpPr/>
          <p:nvPr/>
        </p:nvSpPr>
        <p:spPr>
          <a:xfrm>
            <a:off x="7526447" y="4044686"/>
            <a:ext cx="40922" cy="531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D894D8A-CC69-4E72-822C-71DA686BB4A4}"/>
              </a:ext>
            </a:extLst>
          </p:cNvPr>
          <p:cNvCxnSpPr>
            <a:cxnSpLocks/>
          </p:cNvCxnSpPr>
          <p:nvPr/>
        </p:nvCxnSpPr>
        <p:spPr>
          <a:xfrm>
            <a:off x="6052531" y="4066422"/>
            <a:ext cx="0" cy="1470027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F057338-7672-4407-B1AF-AEDCA10F45F0}"/>
              </a:ext>
            </a:extLst>
          </p:cNvPr>
          <p:cNvCxnSpPr>
            <a:cxnSpLocks/>
          </p:cNvCxnSpPr>
          <p:nvPr/>
        </p:nvCxnSpPr>
        <p:spPr>
          <a:xfrm>
            <a:off x="6052531" y="5536449"/>
            <a:ext cx="2387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97E3448-3B77-4223-99B5-147E4BBF1944}"/>
              </a:ext>
            </a:extLst>
          </p:cNvPr>
          <p:cNvGrpSpPr/>
          <p:nvPr/>
        </p:nvGrpSpPr>
        <p:grpSpPr>
          <a:xfrm>
            <a:off x="6460637" y="5218773"/>
            <a:ext cx="615985" cy="626517"/>
            <a:chOff x="8069704" y="3048695"/>
            <a:chExt cx="1284398" cy="1117207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A2AC2CE-7D38-4034-B1F9-BD890E275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704" y="3048695"/>
              <a:ext cx="0" cy="1117207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7A3FC25-46C9-487D-963A-D4D7C8E55635}"/>
                </a:ext>
              </a:extLst>
            </p:cNvPr>
            <p:cNvCxnSpPr>
              <a:cxnSpLocks/>
            </p:cNvCxnSpPr>
            <p:nvPr/>
          </p:nvCxnSpPr>
          <p:spPr>
            <a:xfrm>
              <a:off x="8069704" y="4165902"/>
              <a:ext cx="1284398" cy="0"/>
            </a:xfrm>
            <a:prstGeom prst="line">
              <a:avLst/>
            </a:prstGeom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873078D-2BE4-44E9-9704-49D3B5D92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808" y="3138762"/>
              <a:ext cx="1171183" cy="101446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2B74230-B685-4252-8FB2-5469E6B877A1}"/>
              </a:ext>
            </a:extLst>
          </p:cNvPr>
          <p:cNvGrpSpPr/>
          <p:nvPr/>
        </p:nvGrpSpPr>
        <p:grpSpPr>
          <a:xfrm>
            <a:off x="6777331" y="5490331"/>
            <a:ext cx="263929" cy="354959"/>
            <a:chOff x="8539449" y="4338271"/>
            <a:chExt cx="1289152" cy="1463040"/>
          </a:xfrm>
        </p:grpSpPr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C5888CFD-8E13-4DFE-9C6B-302A0AD6ACFE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9449" y="4338271"/>
              <a:ext cx="1289152" cy="1463040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C6143045-E4ED-4073-A93B-76956F02046D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620000">
              <a:off x="8658588" y="4514369"/>
              <a:ext cx="187500" cy="383591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F6C124D-D15B-4245-8C8F-B6DAD43D8913}"/>
              </a:ext>
            </a:extLst>
          </p:cNvPr>
          <p:cNvGrpSpPr/>
          <p:nvPr/>
        </p:nvGrpSpPr>
        <p:grpSpPr>
          <a:xfrm>
            <a:off x="6485877" y="5408369"/>
            <a:ext cx="248985" cy="206867"/>
            <a:chOff x="3066405" y="4779449"/>
            <a:chExt cx="1294062" cy="1005841"/>
          </a:xfrm>
        </p:grpSpPr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1DA75A3E-8975-4AD3-BFA3-EEE3D23650C1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20000">
              <a:off x="4074728" y="4914820"/>
              <a:ext cx="285739" cy="387670"/>
            </a:xfrm>
            <a:prstGeom prst="rect">
              <a:avLst/>
            </a:prstGeom>
          </p:spPr>
        </p:pic>
        <p:pic>
          <p:nvPicPr>
            <p:cNvPr id="184" name="Graphic 35">
              <a:extLst>
                <a:ext uri="{FF2B5EF4-FFF2-40B4-BE49-F238E27FC236}">
                  <a16:creationId xmlns:a16="http://schemas.microsoft.com/office/drawing/2014/main" id="{DACCC27C-2EE7-4419-86C2-656EAA836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" b="20499"/>
            <a:stretch/>
          </p:blipFill>
          <p:spPr>
            <a:xfrm flipH="1">
              <a:off x="3066405" y="4779449"/>
              <a:ext cx="877818" cy="1005841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6D704EB-3777-499E-939D-44869445DD8F}"/>
              </a:ext>
            </a:extLst>
          </p:cNvPr>
          <p:cNvGrpSpPr/>
          <p:nvPr/>
        </p:nvGrpSpPr>
        <p:grpSpPr>
          <a:xfrm>
            <a:off x="6652174" y="5186369"/>
            <a:ext cx="251098" cy="221570"/>
            <a:chOff x="8763498" y="5412190"/>
            <a:chExt cx="1202752" cy="944158"/>
          </a:xfrm>
        </p:grpSpPr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598C70DF-8EDA-46DF-B47F-38D18EEBFA7A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20000">
              <a:off x="9756067" y="5662694"/>
              <a:ext cx="210183" cy="425063"/>
            </a:xfrm>
            <a:prstGeom prst="rect">
              <a:avLst/>
            </a:prstGeom>
          </p:spPr>
        </p:pic>
        <p:pic>
          <p:nvPicPr>
            <p:cNvPr id="182" name="Graphic 34">
              <a:extLst>
                <a:ext uri="{FF2B5EF4-FFF2-40B4-BE49-F238E27FC236}">
                  <a16:creationId xmlns:a16="http://schemas.microsoft.com/office/drawing/2014/main" id="{1520496B-A73F-4554-932A-A4C7D2921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7256"/>
            <a:stretch/>
          </p:blipFill>
          <p:spPr>
            <a:xfrm>
              <a:off x="8763498" y="5412190"/>
              <a:ext cx="883765" cy="944158"/>
            </a:xfrm>
            <a:prstGeom prst="rect">
              <a:avLst/>
            </a:prstGeom>
          </p:spPr>
        </p:pic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6BFE143-BE4E-4B7D-A5A1-B86277022901}"/>
              </a:ext>
            </a:extLst>
          </p:cNvPr>
          <p:cNvSpPr/>
          <p:nvPr/>
        </p:nvSpPr>
        <p:spPr>
          <a:xfrm>
            <a:off x="6291246" y="5161687"/>
            <a:ext cx="887378" cy="72771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BCD4F6C-1016-4403-B005-E896260F5FB0}"/>
              </a:ext>
            </a:extLst>
          </p:cNvPr>
          <p:cNvSpPr/>
          <p:nvPr/>
        </p:nvSpPr>
        <p:spPr>
          <a:xfrm>
            <a:off x="7876415" y="3692250"/>
            <a:ext cx="887378" cy="72771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id="{34573241-96B9-411D-BE9B-8166CBD9C5A3}"/>
              </a:ext>
            </a:extLst>
          </p:cNvPr>
          <p:cNvSpPr/>
          <p:nvPr/>
        </p:nvSpPr>
        <p:spPr>
          <a:xfrm>
            <a:off x="7691125" y="4041808"/>
            <a:ext cx="40922" cy="531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C6A2656-CC81-4140-A228-B66305E1735C}"/>
              </a:ext>
            </a:extLst>
          </p:cNvPr>
          <p:cNvCxnSpPr>
            <a:cxnSpLocks/>
            <a:stCxn id="159" idx="4"/>
          </p:cNvCxnSpPr>
          <p:nvPr/>
        </p:nvCxnSpPr>
        <p:spPr>
          <a:xfrm flipH="1">
            <a:off x="7702666" y="4327622"/>
            <a:ext cx="2757" cy="119865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814B1EB-F466-44F4-9B38-3495661A9FB2}"/>
              </a:ext>
            </a:extLst>
          </p:cNvPr>
          <p:cNvCxnSpPr>
            <a:cxnSpLocks/>
          </p:cNvCxnSpPr>
          <p:nvPr/>
        </p:nvCxnSpPr>
        <p:spPr>
          <a:xfrm>
            <a:off x="7732047" y="4067648"/>
            <a:ext cx="147628" cy="1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id="{C4A395CD-0C39-4FEA-9D95-D55F595D5761}"/>
              </a:ext>
            </a:extLst>
          </p:cNvPr>
          <p:cNvSpPr/>
          <p:nvPr/>
        </p:nvSpPr>
        <p:spPr>
          <a:xfrm>
            <a:off x="7684961" y="4274454"/>
            <a:ext cx="40922" cy="531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8248987-8ECA-4CD2-9EF5-44DA82EC5BDB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7702665" y="5526272"/>
            <a:ext cx="17375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161" name="Picture 160">
            <a:extLst>
              <a:ext uri="{FF2B5EF4-FFF2-40B4-BE49-F238E27FC236}">
                <a16:creationId xmlns:a16="http://schemas.microsoft.com/office/drawing/2014/main" id="{64C5AE3A-C9C5-4E88-95C7-03E9706E9F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8838" y="5350151"/>
            <a:ext cx="506611" cy="466704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36AA1AAB-AC60-43A8-B9C9-0C6360E78B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2235" y="5202759"/>
            <a:ext cx="309123" cy="325768"/>
          </a:xfrm>
          <a:prstGeom prst="rect">
            <a:avLst/>
          </a:prstGeom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142D0CF3-96C2-4294-962E-53340D380F94}"/>
              </a:ext>
            </a:extLst>
          </p:cNvPr>
          <p:cNvSpPr/>
          <p:nvPr/>
        </p:nvSpPr>
        <p:spPr>
          <a:xfrm>
            <a:off x="7876415" y="5162416"/>
            <a:ext cx="887378" cy="72771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B6733EAA-F77B-45E4-879F-D7B0D3506A7E}"/>
              </a:ext>
            </a:extLst>
          </p:cNvPr>
          <p:cNvCxnSpPr>
            <a:cxnSpLocks/>
            <a:stCxn id="154" idx="3"/>
          </p:cNvCxnSpPr>
          <p:nvPr/>
        </p:nvCxnSpPr>
        <p:spPr>
          <a:xfrm flipV="1">
            <a:off x="7178624" y="4176711"/>
            <a:ext cx="424893" cy="1348832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D30473D-D6D0-4220-A65C-F498A50B694E}"/>
              </a:ext>
            </a:extLst>
          </p:cNvPr>
          <p:cNvCxnSpPr>
            <a:cxnSpLocks/>
          </p:cNvCxnSpPr>
          <p:nvPr/>
        </p:nvCxnSpPr>
        <p:spPr>
          <a:xfrm>
            <a:off x="7590932" y="4100454"/>
            <a:ext cx="124795" cy="112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217BDCE-C832-40E8-A3CB-B0FD2317FFA8}"/>
              </a:ext>
            </a:extLst>
          </p:cNvPr>
          <p:cNvCxnSpPr>
            <a:cxnSpLocks/>
          </p:cNvCxnSpPr>
          <p:nvPr/>
        </p:nvCxnSpPr>
        <p:spPr>
          <a:xfrm>
            <a:off x="8763792" y="4055362"/>
            <a:ext cx="788877" cy="1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D050DE23-7903-41C6-B3E7-265E762F23A1}"/>
              </a:ext>
            </a:extLst>
          </p:cNvPr>
          <p:cNvCxnSpPr>
            <a:cxnSpLocks/>
          </p:cNvCxnSpPr>
          <p:nvPr/>
        </p:nvCxnSpPr>
        <p:spPr>
          <a:xfrm flipV="1">
            <a:off x="9928826" y="4062987"/>
            <a:ext cx="398354" cy="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F8C3E76F-7F3D-4F45-9036-2DDC45CD8528}"/>
              </a:ext>
            </a:extLst>
          </p:cNvPr>
          <p:cNvCxnSpPr>
            <a:stCxn id="163" idx="3"/>
          </p:cNvCxnSpPr>
          <p:nvPr/>
        </p:nvCxnSpPr>
        <p:spPr>
          <a:xfrm flipV="1">
            <a:off x="8763792" y="4041808"/>
            <a:ext cx="394438" cy="1484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B9F0F7D-2DC0-49BC-8C53-1A9111BCF09C}"/>
              </a:ext>
            </a:extLst>
          </p:cNvPr>
          <p:cNvSpPr/>
          <p:nvPr/>
        </p:nvSpPr>
        <p:spPr>
          <a:xfrm>
            <a:off x="7222668" y="2901005"/>
            <a:ext cx="2132470" cy="345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Acoustic transparency with adaptive feedback cancellation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F967702-7C39-48D3-9436-CACFD46D3BE4}"/>
              </a:ext>
            </a:extLst>
          </p:cNvPr>
          <p:cNvSpPr/>
          <p:nvPr/>
        </p:nvSpPr>
        <p:spPr>
          <a:xfrm>
            <a:off x="9158230" y="3476440"/>
            <a:ext cx="1000987" cy="345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Amplifier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556FF53-95DD-4275-A389-9584E6318F55}"/>
              </a:ext>
            </a:extLst>
          </p:cNvPr>
          <p:cNvSpPr/>
          <p:nvPr/>
        </p:nvSpPr>
        <p:spPr>
          <a:xfrm>
            <a:off x="10184938" y="3050428"/>
            <a:ext cx="839819" cy="345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In-ear speaker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EA256BF-4C89-427D-A964-1BD5888E2A3B}"/>
              </a:ext>
            </a:extLst>
          </p:cNvPr>
          <p:cNvSpPr/>
          <p:nvPr/>
        </p:nvSpPr>
        <p:spPr>
          <a:xfrm>
            <a:off x="4821534" y="2972158"/>
            <a:ext cx="1469712" cy="345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Outer-ear microphone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31D5E15-89EC-4495-8282-A151F6C8BE59}"/>
              </a:ext>
            </a:extLst>
          </p:cNvPr>
          <p:cNvSpPr/>
          <p:nvPr/>
        </p:nvSpPr>
        <p:spPr>
          <a:xfrm>
            <a:off x="5993358" y="4633156"/>
            <a:ext cx="1483150" cy="345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Voice activity detection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43E0869-AD30-46FE-94BA-26BD5EAC30DB}"/>
              </a:ext>
            </a:extLst>
          </p:cNvPr>
          <p:cNvSpPr/>
          <p:nvPr/>
        </p:nvSpPr>
        <p:spPr>
          <a:xfrm>
            <a:off x="7743767" y="4648459"/>
            <a:ext cx="1083745" cy="345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Masking noise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9BB635E7-0F90-43CD-B657-A649E396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171" y="3821370"/>
            <a:ext cx="270987" cy="43617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CC1B9AAF-B577-4771-8B15-C6FBEE492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577" y="3897131"/>
            <a:ext cx="238309" cy="335487"/>
          </a:xfrm>
          <a:prstGeom prst="rect">
            <a:avLst/>
          </a:prstGeom>
        </p:spPr>
      </p:pic>
      <p:sp>
        <p:nvSpPr>
          <p:cNvPr id="177" name="Arrow: Curved Up 176">
            <a:extLst>
              <a:ext uri="{FF2B5EF4-FFF2-40B4-BE49-F238E27FC236}">
                <a16:creationId xmlns:a16="http://schemas.microsoft.com/office/drawing/2014/main" id="{8623C9B8-2F64-403F-9B3F-19396255AE88}"/>
              </a:ext>
            </a:extLst>
          </p:cNvPr>
          <p:cNvSpPr/>
          <p:nvPr/>
        </p:nvSpPr>
        <p:spPr>
          <a:xfrm>
            <a:off x="8033309" y="4136735"/>
            <a:ext cx="573589" cy="155878"/>
          </a:xfrm>
          <a:prstGeom prst="curvedUp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AAF071CF-DA88-4076-909E-C08F40251A46}"/>
              </a:ext>
            </a:extLst>
          </p:cNvPr>
          <p:cNvSpPr/>
          <p:nvPr/>
        </p:nvSpPr>
        <p:spPr>
          <a:xfrm>
            <a:off x="8204763" y="4141425"/>
            <a:ext cx="167861" cy="201369"/>
          </a:xfrm>
          <a:custGeom>
            <a:avLst/>
            <a:gdLst/>
            <a:ahLst/>
            <a:cxnLst/>
            <a:rect l="0" t="0" r="0" b="0"/>
            <a:pathLst>
              <a:path w="582340" h="726291">
                <a:moveTo>
                  <a:pt x="0" y="108656"/>
                </a:moveTo>
                <a:cubicBezTo>
                  <a:pt x="52747" y="72437"/>
                  <a:pt x="105493" y="36218"/>
                  <a:pt x="158240" y="0"/>
                </a:cubicBezTo>
                <a:cubicBezTo>
                  <a:pt x="202550" y="64530"/>
                  <a:pt x="246860" y="129061"/>
                  <a:pt x="291170" y="193591"/>
                </a:cubicBezTo>
                <a:cubicBezTo>
                  <a:pt x="335480" y="129061"/>
                  <a:pt x="379790" y="64530"/>
                  <a:pt x="424100" y="0"/>
                </a:cubicBezTo>
                <a:cubicBezTo>
                  <a:pt x="476846" y="36218"/>
                  <a:pt x="529593" y="72437"/>
                  <a:pt x="582339" y="108656"/>
                </a:cubicBezTo>
                <a:cubicBezTo>
                  <a:pt x="524091" y="193485"/>
                  <a:pt x="465843" y="278315"/>
                  <a:pt x="407594" y="363145"/>
                </a:cubicBezTo>
                <a:cubicBezTo>
                  <a:pt x="465843" y="447975"/>
                  <a:pt x="524091" y="532804"/>
                  <a:pt x="582339" y="617635"/>
                </a:cubicBezTo>
                <a:cubicBezTo>
                  <a:pt x="529593" y="653853"/>
                  <a:pt x="476846" y="690072"/>
                  <a:pt x="424100" y="726290"/>
                </a:cubicBezTo>
                <a:cubicBezTo>
                  <a:pt x="379790" y="661760"/>
                  <a:pt x="335480" y="597230"/>
                  <a:pt x="291170" y="532699"/>
                </a:cubicBezTo>
                <a:cubicBezTo>
                  <a:pt x="246860" y="597230"/>
                  <a:pt x="202550" y="661760"/>
                  <a:pt x="158240" y="726290"/>
                </a:cubicBezTo>
                <a:cubicBezTo>
                  <a:pt x="105493" y="690072"/>
                  <a:pt x="52747" y="653853"/>
                  <a:pt x="0" y="617635"/>
                </a:cubicBezTo>
                <a:cubicBezTo>
                  <a:pt x="58249" y="532804"/>
                  <a:pt x="116497" y="447975"/>
                  <a:pt x="174746" y="363145"/>
                </a:cubicBezTo>
              </a:path>
            </a:pathLst>
          </a:custGeom>
          <a:solidFill>
            <a:srgbClr val="FF0000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</a:rPr>
              <a:t> </a:t>
            </a:r>
          </a:p>
        </p:txBody>
      </p:sp>
      <p:sp>
        <p:nvSpPr>
          <p:cNvPr id="179" name="Arrow: Curved Up 178">
            <a:extLst>
              <a:ext uri="{FF2B5EF4-FFF2-40B4-BE49-F238E27FC236}">
                <a16:creationId xmlns:a16="http://schemas.microsoft.com/office/drawing/2014/main" id="{CC347C9D-8C52-49BF-905F-32F9441A3E3A}"/>
              </a:ext>
            </a:extLst>
          </p:cNvPr>
          <p:cNvSpPr/>
          <p:nvPr/>
        </p:nvSpPr>
        <p:spPr>
          <a:xfrm rot="10960981">
            <a:off x="8027588" y="3777867"/>
            <a:ext cx="576759" cy="170762"/>
          </a:xfrm>
          <a:prstGeom prst="curvedUp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A696A4C0-F1A1-4658-8CB4-4229B98252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58713" y="3787683"/>
            <a:ext cx="541544" cy="536845"/>
          </a:xfrm>
          <a:prstGeom prst="rect">
            <a:avLst/>
          </a:prstGeom>
        </p:spPr>
      </p:pic>
      <p:sp>
        <p:nvSpPr>
          <p:cNvPr id="190" name="Rectangle 189">
            <a:extLst>
              <a:ext uri="{FF2B5EF4-FFF2-40B4-BE49-F238E27FC236}">
                <a16:creationId xmlns:a16="http://schemas.microsoft.com/office/drawing/2014/main" id="{24290C48-CC6B-4D2B-8888-C0935D16FEE5}"/>
              </a:ext>
            </a:extLst>
          </p:cNvPr>
          <p:cNvSpPr/>
          <p:nvPr/>
        </p:nvSpPr>
        <p:spPr>
          <a:xfrm>
            <a:off x="2948839" y="4708117"/>
            <a:ext cx="1992774" cy="170186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BB8F59FF-D9B2-4186-A269-24DBD247BCEB}"/>
              </a:ext>
            </a:extLst>
          </p:cNvPr>
          <p:cNvSpPr/>
          <p:nvPr/>
        </p:nvSpPr>
        <p:spPr>
          <a:xfrm>
            <a:off x="4373477" y="4228000"/>
            <a:ext cx="690376" cy="75748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3E44F20-A3C5-4225-AE43-F6ADF44DFC73}"/>
              </a:ext>
            </a:extLst>
          </p:cNvPr>
          <p:cNvSpPr/>
          <p:nvPr/>
        </p:nvSpPr>
        <p:spPr>
          <a:xfrm>
            <a:off x="2088030" y="4241188"/>
            <a:ext cx="336838" cy="703096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8B66790-BCFB-422C-A43D-DFB4E7CF17C0}"/>
              </a:ext>
            </a:extLst>
          </p:cNvPr>
          <p:cNvSpPr/>
          <p:nvPr/>
        </p:nvSpPr>
        <p:spPr>
          <a:xfrm>
            <a:off x="1878907" y="4348591"/>
            <a:ext cx="387747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1D9FE06-04A2-4AB7-9A85-78D75D30F8B6}"/>
              </a:ext>
            </a:extLst>
          </p:cNvPr>
          <p:cNvSpPr/>
          <p:nvPr/>
        </p:nvSpPr>
        <p:spPr>
          <a:xfrm>
            <a:off x="4277369" y="4336182"/>
            <a:ext cx="387747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b.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C59D850-10B5-4BE3-93FB-D8767236A158}"/>
              </a:ext>
            </a:extLst>
          </p:cNvPr>
          <p:cNvSpPr/>
          <p:nvPr/>
        </p:nvSpPr>
        <p:spPr>
          <a:xfrm>
            <a:off x="10294922" y="4771042"/>
            <a:ext cx="387747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c.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C18D321-B528-42E1-AF0C-8D0A0BF80EB7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Initial prototypes – Hackathon Submission</a:t>
            </a:r>
          </a:p>
        </p:txBody>
      </p:sp>
      <p:sp>
        <p:nvSpPr>
          <p:cNvPr id="198" name="Titre 1">
            <a:extLst>
              <a:ext uri="{FF2B5EF4-FFF2-40B4-BE49-F238E27FC236}">
                <a16:creationId xmlns:a16="http://schemas.microsoft.com/office/drawing/2014/main" id="{F78AD71D-594E-4A3D-A696-F640590FE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fr-CA" dirty="0"/>
              <a:t>Project objective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4EC2E51-6342-49DB-96AE-5453888912A7}"/>
              </a:ext>
            </a:extLst>
          </p:cNvPr>
          <p:cNvSpPr/>
          <p:nvPr/>
        </p:nvSpPr>
        <p:spPr>
          <a:xfrm>
            <a:off x="1310246" y="5434420"/>
            <a:ext cx="1095631" cy="23339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F6F614-C9E3-4EAC-965A-45E5B9AFB22B}"/>
              </a:ext>
            </a:extLst>
          </p:cNvPr>
          <p:cNvSpPr/>
          <p:nvPr/>
        </p:nvSpPr>
        <p:spPr>
          <a:xfrm>
            <a:off x="1310246" y="5643882"/>
            <a:ext cx="1213700" cy="23339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4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/>
      <p:bldP spid="171" grpId="0"/>
      <p:bldP spid="172" grpId="0"/>
      <p:bldP spid="173" grpId="0"/>
      <p:bldP spid="174" grpId="0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6611A97-40EE-49B0-922E-328EDDB174C9}"/>
              </a:ext>
            </a:extLst>
          </p:cNvPr>
          <p:cNvGrpSpPr/>
          <p:nvPr/>
        </p:nvGrpSpPr>
        <p:grpSpPr>
          <a:xfrm>
            <a:off x="1991544" y="1491910"/>
            <a:ext cx="1105500" cy="831066"/>
            <a:chOff x="9018267" y="2460863"/>
            <a:chExt cx="991407" cy="77346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B8BA494-972B-45F2-9F85-E3A61D31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7304" y="2592486"/>
              <a:ext cx="649953" cy="574047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EEF2F12-4161-444A-A950-4902E67358E2}"/>
                </a:ext>
              </a:extLst>
            </p:cNvPr>
            <p:cNvSpPr/>
            <p:nvPr/>
          </p:nvSpPr>
          <p:spPr>
            <a:xfrm>
              <a:off x="9018267" y="2460863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008FE1-171C-4ABA-95ED-10CD41A481F1}"/>
              </a:ext>
            </a:extLst>
          </p:cNvPr>
          <p:cNvGrpSpPr/>
          <p:nvPr/>
        </p:nvGrpSpPr>
        <p:grpSpPr>
          <a:xfrm>
            <a:off x="6583798" y="1489308"/>
            <a:ext cx="1105500" cy="831066"/>
            <a:chOff x="740819" y="3654191"/>
            <a:chExt cx="991407" cy="773463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109F618-1BDF-4AC1-B554-9F0BACC8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394" y="3713969"/>
              <a:ext cx="864168" cy="689356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BEE2B16-B7EB-4E7C-83FA-687793F43B26}"/>
                </a:ext>
              </a:extLst>
            </p:cNvPr>
            <p:cNvSpPr/>
            <p:nvPr/>
          </p:nvSpPr>
          <p:spPr>
            <a:xfrm>
              <a:off x="740819" y="3654191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9D5395-529C-4456-9AF8-2ABCABDA4D83}"/>
              </a:ext>
            </a:extLst>
          </p:cNvPr>
          <p:cNvGrpSpPr/>
          <p:nvPr/>
        </p:nvGrpSpPr>
        <p:grpSpPr>
          <a:xfrm>
            <a:off x="1991544" y="5101073"/>
            <a:ext cx="1105500" cy="831066"/>
            <a:chOff x="7415809" y="5562828"/>
            <a:chExt cx="991407" cy="773463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D3E4F25-A962-4E63-93B6-D411AD3D7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5310" y="5731167"/>
              <a:ext cx="818990" cy="463579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43A812-1195-43A1-8923-7B9F53FB2357}"/>
                </a:ext>
              </a:extLst>
            </p:cNvPr>
            <p:cNvSpPr/>
            <p:nvPr/>
          </p:nvSpPr>
          <p:spPr>
            <a:xfrm>
              <a:off x="7415809" y="5562828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B24606CC-47FB-4764-9D8F-226625E86AD5}"/>
              </a:ext>
            </a:extLst>
          </p:cNvPr>
          <p:cNvSpPr/>
          <p:nvPr/>
        </p:nvSpPr>
        <p:spPr>
          <a:xfrm>
            <a:off x="7752184" y="2416979"/>
            <a:ext cx="2605825" cy="8453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Acoustic transparency with adaptive feedback cancellation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FC83C46-26C2-430B-B3EC-5A7109DA2767}"/>
              </a:ext>
            </a:extLst>
          </p:cNvPr>
          <p:cNvGrpSpPr/>
          <p:nvPr/>
        </p:nvGrpSpPr>
        <p:grpSpPr>
          <a:xfrm>
            <a:off x="6583798" y="2426514"/>
            <a:ext cx="1105500" cy="831066"/>
            <a:chOff x="2628344" y="3671052"/>
            <a:chExt cx="991407" cy="77346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7D36D9D-780E-46D3-8533-FC09E1F5FED9}"/>
                </a:ext>
              </a:extLst>
            </p:cNvPr>
            <p:cNvSpPr/>
            <p:nvPr/>
          </p:nvSpPr>
          <p:spPr>
            <a:xfrm>
              <a:off x="2628344" y="3671052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B333F92-164B-44EA-8346-A6F94866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1037" y="3834872"/>
              <a:ext cx="265490" cy="406531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0B53BDC-7251-4159-9458-B387C7E40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4321" y="3907003"/>
              <a:ext cx="214190" cy="286861"/>
            </a:xfrm>
            <a:prstGeom prst="rect">
              <a:avLst/>
            </a:prstGeom>
          </p:spPr>
        </p:pic>
        <p:sp>
          <p:nvSpPr>
            <p:cNvPr id="97" name="Arrow: Curved Up 96">
              <a:extLst>
                <a:ext uri="{FF2B5EF4-FFF2-40B4-BE49-F238E27FC236}">
                  <a16:creationId xmlns:a16="http://schemas.microsoft.com/office/drawing/2014/main" id="{6A3EB4C0-E311-4660-AF8A-D429589B65D9}"/>
                </a:ext>
              </a:extLst>
            </p:cNvPr>
            <p:cNvSpPr/>
            <p:nvPr/>
          </p:nvSpPr>
          <p:spPr>
            <a:xfrm>
              <a:off x="2803631" y="4143482"/>
              <a:ext cx="640832" cy="165678"/>
            </a:xfrm>
            <a:prstGeom prst="curved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B02A1AF-84FC-42C0-9025-060EEE67D226}"/>
                </a:ext>
              </a:extLst>
            </p:cNvPr>
            <p:cNvSpPr/>
            <p:nvPr/>
          </p:nvSpPr>
          <p:spPr>
            <a:xfrm>
              <a:off x="2995185" y="4148467"/>
              <a:ext cx="187540" cy="214029"/>
            </a:xfrm>
            <a:custGeom>
              <a:avLst/>
              <a:gdLst/>
              <a:ahLst/>
              <a:cxnLst/>
              <a:rect l="0" t="0" r="0" b="0"/>
              <a:pathLst>
                <a:path w="582340" h="726291">
                  <a:moveTo>
                    <a:pt x="0" y="108656"/>
                  </a:moveTo>
                  <a:cubicBezTo>
                    <a:pt x="52747" y="72437"/>
                    <a:pt x="105493" y="36218"/>
                    <a:pt x="158240" y="0"/>
                  </a:cubicBezTo>
                  <a:cubicBezTo>
                    <a:pt x="202550" y="64530"/>
                    <a:pt x="246860" y="129061"/>
                    <a:pt x="291170" y="193591"/>
                  </a:cubicBezTo>
                  <a:cubicBezTo>
                    <a:pt x="335480" y="129061"/>
                    <a:pt x="379790" y="64530"/>
                    <a:pt x="424100" y="0"/>
                  </a:cubicBezTo>
                  <a:cubicBezTo>
                    <a:pt x="476846" y="36218"/>
                    <a:pt x="529593" y="72437"/>
                    <a:pt x="582339" y="108656"/>
                  </a:cubicBezTo>
                  <a:cubicBezTo>
                    <a:pt x="524091" y="193485"/>
                    <a:pt x="465843" y="278315"/>
                    <a:pt x="407594" y="363145"/>
                  </a:cubicBezTo>
                  <a:cubicBezTo>
                    <a:pt x="465843" y="447975"/>
                    <a:pt x="524091" y="532804"/>
                    <a:pt x="582339" y="617635"/>
                  </a:cubicBezTo>
                  <a:cubicBezTo>
                    <a:pt x="529593" y="653853"/>
                    <a:pt x="476846" y="690072"/>
                    <a:pt x="424100" y="726290"/>
                  </a:cubicBezTo>
                  <a:cubicBezTo>
                    <a:pt x="379790" y="661760"/>
                    <a:pt x="335480" y="597230"/>
                    <a:pt x="291170" y="532699"/>
                  </a:cubicBezTo>
                  <a:cubicBezTo>
                    <a:pt x="246860" y="597230"/>
                    <a:pt x="202550" y="661760"/>
                    <a:pt x="158240" y="726290"/>
                  </a:cubicBezTo>
                  <a:cubicBezTo>
                    <a:pt x="105493" y="690072"/>
                    <a:pt x="52747" y="653853"/>
                    <a:pt x="0" y="617635"/>
                  </a:cubicBezTo>
                  <a:cubicBezTo>
                    <a:pt x="58249" y="532804"/>
                    <a:pt x="116497" y="447975"/>
                    <a:pt x="174746" y="363145"/>
                  </a:cubicBezTo>
                </a:path>
              </a:pathLst>
            </a:cu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85725" tIns="38100" rIns="85725" bIns="3810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Arial" panose="020B0604020202020204" pitchFamily="34" charset="0"/>
                </a:rPr>
                <a:t> </a:t>
              </a:r>
            </a:p>
          </p:txBody>
        </p:sp>
        <p:sp>
          <p:nvSpPr>
            <p:cNvPr id="99" name="Arrow: Curved Up 98">
              <a:extLst>
                <a:ext uri="{FF2B5EF4-FFF2-40B4-BE49-F238E27FC236}">
                  <a16:creationId xmlns:a16="http://schemas.microsoft.com/office/drawing/2014/main" id="{6103EBFD-6055-4349-B395-569B181CA92B}"/>
                </a:ext>
              </a:extLst>
            </p:cNvPr>
            <p:cNvSpPr/>
            <p:nvPr/>
          </p:nvSpPr>
          <p:spPr>
            <a:xfrm rot="10960981">
              <a:off x="2797239" y="3762052"/>
              <a:ext cx="644374" cy="181498"/>
            </a:xfrm>
            <a:prstGeom prst="curved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8D9E02B-9BF2-4490-AD34-B3530B65BF74}"/>
              </a:ext>
            </a:extLst>
          </p:cNvPr>
          <p:cNvGrpSpPr/>
          <p:nvPr/>
        </p:nvGrpSpPr>
        <p:grpSpPr>
          <a:xfrm>
            <a:off x="6583798" y="3317166"/>
            <a:ext cx="1105500" cy="831066"/>
            <a:chOff x="4271066" y="3665814"/>
            <a:chExt cx="991407" cy="773463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D31B0AA8-7FCD-407B-AD61-7D56ED861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3632" y="3865352"/>
              <a:ext cx="566002" cy="496046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768346B-CE30-4395-9807-5AABE308D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22258" y="3708693"/>
              <a:ext cx="345362" cy="346250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3024246-2A50-4065-9BCA-30D174D32D52}"/>
                </a:ext>
              </a:extLst>
            </p:cNvPr>
            <p:cNvSpPr/>
            <p:nvPr/>
          </p:nvSpPr>
          <p:spPr>
            <a:xfrm>
              <a:off x="4271066" y="3665814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B87D0BA-CBB9-4BF2-A894-EB096C0446A9}"/>
              </a:ext>
            </a:extLst>
          </p:cNvPr>
          <p:cNvGrpSpPr/>
          <p:nvPr/>
        </p:nvGrpSpPr>
        <p:grpSpPr>
          <a:xfrm>
            <a:off x="6528048" y="4207818"/>
            <a:ext cx="1161250" cy="831066"/>
            <a:chOff x="5650255" y="3665814"/>
            <a:chExt cx="1041403" cy="773463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ABBEE12-8878-49AE-847A-DE04EF60EFBE}"/>
                </a:ext>
              </a:extLst>
            </p:cNvPr>
            <p:cNvSpPr/>
            <p:nvPr/>
          </p:nvSpPr>
          <p:spPr>
            <a:xfrm>
              <a:off x="5700251" y="3665814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9C4B63E-5926-4F5C-8E82-6D9AC4AD85C8}"/>
                </a:ext>
              </a:extLst>
            </p:cNvPr>
            <p:cNvGrpSpPr/>
            <p:nvPr/>
          </p:nvGrpSpPr>
          <p:grpSpPr>
            <a:xfrm>
              <a:off x="5984332" y="3699545"/>
              <a:ext cx="526329" cy="507334"/>
              <a:chOff x="5787234" y="3723867"/>
              <a:chExt cx="688199" cy="665907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77EC5B8-6F44-40BC-ACDB-2BF340D276AF}"/>
                  </a:ext>
                </a:extLst>
              </p:cNvPr>
              <p:cNvGrpSpPr/>
              <p:nvPr/>
            </p:nvGrpSpPr>
            <p:grpSpPr>
              <a:xfrm>
                <a:off x="5787234" y="3995186"/>
                <a:ext cx="622390" cy="392512"/>
                <a:chOff x="9073881" y="2538348"/>
                <a:chExt cx="1354195" cy="874350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6C14F47C-AD6F-42B2-B02A-062491EF8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73881" y="2575948"/>
                  <a:ext cx="981350" cy="83675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BD16747-72ED-436F-82B0-EB898D488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55231" y="2538348"/>
                  <a:ext cx="372845" cy="39574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A3EBE12-71A4-4432-9308-675F39BEAD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87235" y="3723867"/>
                <a:ext cx="0" cy="665907"/>
              </a:xfrm>
              <a:prstGeom prst="line">
                <a:avLst/>
              </a:prstGeom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630E52F-AA94-4BD4-B1A9-62646E137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235" y="4389774"/>
                <a:ext cx="688198" cy="0"/>
              </a:xfrm>
              <a:prstGeom prst="line">
                <a:avLst/>
              </a:prstGeom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4B8DDC4-7461-4A8A-BCBE-9D0071FCB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1768" y="4233023"/>
              <a:ext cx="129224" cy="19787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FF3F57E-C6CF-4732-8C42-9E234E109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2805" y="3711001"/>
              <a:ext cx="119356" cy="159852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C7694C3-D4B4-4D52-B39D-8653FEC46D83}"/>
                </a:ext>
              </a:extLst>
            </p:cNvPr>
            <p:cNvSpPr/>
            <p:nvPr/>
          </p:nvSpPr>
          <p:spPr>
            <a:xfrm>
              <a:off x="6004475" y="4206879"/>
              <a:ext cx="377755" cy="21916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5725" tIns="38100" rIns="85725" bIns="38100" rtlCol="0" anchor="t"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1F899C3-B0F9-4680-A808-C488CC29969F}"/>
                </a:ext>
              </a:extLst>
            </p:cNvPr>
            <p:cNvSpPr/>
            <p:nvPr/>
          </p:nvSpPr>
          <p:spPr>
            <a:xfrm>
              <a:off x="5650255" y="3872235"/>
              <a:ext cx="377755" cy="21916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5725" tIns="38100" rIns="85725" bIns="38100" rtlCol="0" anchor="t"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52C03E9-00BE-4637-B811-5C735146504F}"/>
              </a:ext>
            </a:extLst>
          </p:cNvPr>
          <p:cNvGrpSpPr/>
          <p:nvPr/>
        </p:nvGrpSpPr>
        <p:grpSpPr>
          <a:xfrm>
            <a:off x="6528048" y="5098470"/>
            <a:ext cx="1161250" cy="831066"/>
            <a:chOff x="5068268" y="2350332"/>
            <a:chExt cx="1041403" cy="77346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2064DEF-CAEF-443E-A495-908E4704A00C}"/>
                </a:ext>
              </a:extLst>
            </p:cNvPr>
            <p:cNvSpPr/>
            <p:nvPr/>
          </p:nvSpPr>
          <p:spPr>
            <a:xfrm>
              <a:off x="5118264" y="2350332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66C439E-6C0A-41BB-93A7-A0E60AD0681A}"/>
                </a:ext>
              </a:extLst>
            </p:cNvPr>
            <p:cNvGrpSpPr/>
            <p:nvPr/>
          </p:nvGrpSpPr>
          <p:grpSpPr>
            <a:xfrm>
              <a:off x="5402344" y="2384063"/>
              <a:ext cx="526328" cy="507334"/>
              <a:chOff x="5787235" y="3723867"/>
              <a:chExt cx="688198" cy="665907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75E78B2-E84D-4A50-91B9-595705EA04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87235" y="3723867"/>
                <a:ext cx="0" cy="665907"/>
              </a:xfrm>
              <a:prstGeom prst="line">
                <a:avLst/>
              </a:prstGeom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55CE774A-21D7-4BCB-BD17-820FABE45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235" y="4389774"/>
                <a:ext cx="688198" cy="0"/>
              </a:xfrm>
              <a:prstGeom prst="line">
                <a:avLst/>
              </a:prstGeom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DE46A7F-4E23-4708-9F89-930E8EF64696}"/>
                </a:ext>
              </a:extLst>
            </p:cNvPr>
            <p:cNvSpPr/>
            <p:nvPr/>
          </p:nvSpPr>
          <p:spPr>
            <a:xfrm>
              <a:off x="5422488" y="2891397"/>
              <a:ext cx="377755" cy="21916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5725" tIns="38100" rIns="85725" bIns="38100" rtlCol="0" anchor="t"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Hz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FCB8497-12D6-4EB7-89F9-66681E35EB10}"/>
                </a:ext>
              </a:extLst>
            </p:cNvPr>
            <p:cNvSpPr/>
            <p:nvPr/>
          </p:nvSpPr>
          <p:spPr>
            <a:xfrm>
              <a:off x="5068268" y="2556753"/>
              <a:ext cx="377755" cy="21916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5725" tIns="38100" rIns="85725" bIns="38100" rtlCol="0" anchor="t"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BAD916D-2F0C-4600-A9C5-7FBBA953E665}"/>
                </a:ext>
              </a:extLst>
            </p:cNvPr>
            <p:cNvSpPr/>
            <p:nvPr/>
          </p:nvSpPr>
          <p:spPr>
            <a:xfrm>
              <a:off x="5410303" y="2543456"/>
              <a:ext cx="400051" cy="335230"/>
            </a:xfrm>
            <a:custGeom>
              <a:avLst/>
              <a:gdLst>
                <a:gd name="connsiteX0" fmla="*/ 0 w 352046"/>
                <a:gd name="connsiteY0" fmla="*/ 43219 h 355191"/>
                <a:gd name="connsiteX1" fmla="*/ 109537 w 352046"/>
                <a:gd name="connsiteY1" fmla="*/ 43219 h 355191"/>
                <a:gd name="connsiteX2" fmla="*/ 183356 w 352046"/>
                <a:gd name="connsiteY2" fmla="*/ 355163 h 355191"/>
                <a:gd name="connsiteX3" fmla="*/ 235743 w 352046"/>
                <a:gd name="connsiteY3" fmla="*/ 24169 h 355191"/>
                <a:gd name="connsiteX4" fmla="*/ 345281 w 352046"/>
                <a:gd name="connsiteY4" fmla="*/ 24169 h 355191"/>
                <a:gd name="connsiteX5" fmla="*/ 330993 w 352046"/>
                <a:gd name="connsiteY5" fmla="*/ 14644 h 355191"/>
                <a:gd name="connsiteX0" fmla="*/ 0 w 366136"/>
                <a:gd name="connsiteY0" fmla="*/ 50006 h 361978"/>
                <a:gd name="connsiteX1" fmla="*/ 109537 w 366136"/>
                <a:gd name="connsiteY1" fmla="*/ 50006 h 361978"/>
                <a:gd name="connsiteX2" fmla="*/ 183356 w 366136"/>
                <a:gd name="connsiteY2" fmla="*/ 361950 h 361978"/>
                <a:gd name="connsiteX3" fmla="*/ 235743 w 366136"/>
                <a:gd name="connsiteY3" fmla="*/ 30956 h 361978"/>
                <a:gd name="connsiteX4" fmla="*/ 345281 w 366136"/>
                <a:gd name="connsiteY4" fmla="*/ 30956 h 361978"/>
                <a:gd name="connsiteX5" fmla="*/ 359568 w 366136"/>
                <a:gd name="connsiteY5" fmla="*/ 0 h 361978"/>
                <a:gd name="connsiteX0" fmla="*/ 0 w 366136"/>
                <a:gd name="connsiteY0" fmla="*/ 56554 h 368526"/>
                <a:gd name="connsiteX1" fmla="*/ 109537 w 366136"/>
                <a:gd name="connsiteY1" fmla="*/ 56554 h 368526"/>
                <a:gd name="connsiteX2" fmla="*/ 183356 w 366136"/>
                <a:gd name="connsiteY2" fmla="*/ 368498 h 368526"/>
                <a:gd name="connsiteX3" fmla="*/ 235743 w 366136"/>
                <a:gd name="connsiteY3" fmla="*/ 37504 h 368526"/>
                <a:gd name="connsiteX4" fmla="*/ 345281 w 366136"/>
                <a:gd name="connsiteY4" fmla="*/ 6548 h 368526"/>
                <a:gd name="connsiteX5" fmla="*/ 359568 w 366136"/>
                <a:gd name="connsiteY5" fmla="*/ 6548 h 368526"/>
                <a:gd name="connsiteX0" fmla="*/ 0 w 370034"/>
                <a:gd name="connsiteY0" fmla="*/ 60863 h 372835"/>
                <a:gd name="connsiteX1" fmla="*/ 109537 w 370034"/>
                <a:gd name="connsiteY1" fmla="*/ 60863 h 372835"/>
                <a:gd name="connsiteX2" fmla="*/ 183356 w 370034"/>
                <a:gd name="connsiteY2" fmla="*/ 372807 h 372835"/>
                <a:gd name="connsiteX3" fmla="*/ 235743 w 370034"/>
                <a:gd name="connsiteY3" fmla="*/ 41813 h 372835"/>
                <a:gd name="connsiteX4" fmla="*/ 357188 w 370034"/>
                <a:gd name="connsiteY4" fmla="*/ 3713 h 372835"/>
                <a:gd name="connsiteX5" fmla="*/ 359568 w 370034"/>
                <a:gd name="connsiteY5" fmla="*/ 10857 h 372835"/>
                <a:gd name="connsiteX0" fmla="*/ 0 w 357188"/>
                <a:gd name="connsiteY0" fmla="*/ 60863 h 372835"/>
                <a:gd name="connsiteX1" fmla="*/ 109537 w 357188"/>
                <a:gd name="connsiteY1" fmla="*/ 60863 h 372835"/>
                <a:gd name="connsiteX2" fmla="*/ 183356 w 357188"/>
                <a:gd name="connsiteY2" fmla="*/ 372807 h 372835"/>
                <a:gd name="connsiteX3" fmla="*/ 235743 w 357188"/>
                <a:gd name="connsiteY3" fmla="*/ 41813 h 372835"/>
                <a:gd name="connsiteX4" fmla="*/ 357188 w 357188"/>
                <a:gd name="connsiteY4" fmla="*/ 3713 h 372835"/>
                <a:gd name="connsiteX0" fmla="*/ 0 w 364332"/>
                <a:gd name="connsiteY0" fmla="*/ 44014 h 355986"/>
                <a:gd name="connsiteX1" fmla="*/ 109537 w 364332"/>
                <a:gd name="connsiteY1" fmla="*/ 44014 h 355986"/>
                <a:gd name="connsiteX2" fmla="*/ 183356 w 364332"/>
                <a:gd name="connsiteY2" fmla="*/ 355958 h 355986"/>
                <a:gd name="connsiteX3" fmla="*/ 235743 w 364332"/>
                <a:gd name="connsiteY3" fmla="*/ 24964 h 355986"/>
                <a:gd name="connsiteX4" fmla="*/ 364332 w 364332"/>
                <a:gd name="connsiteY4" fmla="*/ 22583 h 355986"/>
                <a:gd name="connsiteX0" fmla="*/ 0 w 364332"/>
                <a:gd name="connsiteY0" fmla="*/ 45286 h 357258"/>
                <a:gd name="connsiteX1" fmla="*/ 109537 w 364332"/>
                <a:gd name="connsiteY1" fmla="*/ 45286 h 357258"/>
                <a:gd name="connsiteX2" fmla="*/ 183356 w 364332"/>
                <a:gd name="connsiteY2" fmla="*/ 357230 h 357258"/>
                <a:gd name="connsiteX3" fmla="*/ 235743 w 364332"/>
                <a:gd name="connsiteY3" fmla="*/ 26236 h 357258"/>
                <a:gd name="connsiteX4" fmla="*/ 283180 w 364332"/>
                <a:gd name="connsiteY4" fmla="*/ 21019 h 357258"/>
                <a:gd name="connsiteX5" fmla="*/ 364332 w 364332"/>
                <a:gd name="connsiteY5" fmla="*/ 23855 h 357258"/>
                <a:gd name="connsiteX0" fmla="*/ 0 w 364332"/>
                <a:gd name="connsiteY0" fmla="*/ 45286 h 357258"/>
                <a:gd name="connsiteX1" fmla="*/ 109537 w 364332"/>
                <a:gd name="connsiteY1" fmla="*/ 45286 h 357258"/>
                <a:gd name="connsiteX2" fmla="*/ 183356 w 364332"/>
                <a:gd name="connsiteY2" fmla="*/ 357230 h 357258"/>
                <a:gd name="connsiteX3" fmla="*/ 235743 w 364332"/>
                <a:gd name="connsiteY3" fmla="*/ 26236 h 357258"/>
                <a:gd name="connsiteX4" fmla="*/ 283180 w 364332"/>
                <a:gd name="connsiteY4" fmla="*/ 21019 h 357258"/>
                <a:gd name="connsiteX5" fmla="*/ 364332 w 364332"/>
                <a:gd name="connsiteY5" fmla="*/ 23855 h 357258"/>
                <a:gd name="connsiteX0" fmla="*/ 0 w 364332"/>
                <a:gd name="connsiteY0" fmla="*/ 31824 h 343768"/>
                <a:gd name="connsiteX1" fmla="*/ 109537 w 364332"/>
                <a:gd name="connsiteY1" fmla="*/ 31824 h 343768"/>
                <a:gd name="connsiteX2" fmla="*/ 183356 w 364332"/>
                <a:gd name="connsiteY2" fmla="*/ 343768 h 343768"/>
                <a:gd name="connsiteX3" fmla="*/ 235743 w 364332"/>
                <a:gd name="connsiteY3" fmla="*/ 34205 h 343768"/>
                <a:gd name="connsiteX4" fmla="*/ 283180 w 364332"/>
                <a:gd name="connsiteY4" fmla="*/ 7557 h 343768"/>
                <a:gd name="connsiteX5" fmla="*/ 364332 w 364332"/>
                <a:gd name="connsiteY5" fmla="*/ 10393 h 343768"/>
                <a:gd name="connsiteX0" fmla="*/ 0 w 364332"/>
                <a:gd name="connsiteY0" fmla="*/ 30018 h 341962"/>
                <a:gd name="connsiteX1" fmla="*/ 109537 w 364332"/>
                <a:gd name="connsiteY1" fmla="*/ 30018 h 341962"/>
                <a:gd name="connsiteX2" fmla="*/ 183356 w 364332"/>
                <a:gd name="connsiteY2" fmla="*/ 341962 h 341962"/>
                <a:gd name="connsiteX3" fmla="*/ 235743 w 364332"/>
                <a:gd name="connsiteY3" fmla="*/ 32399 h 341962"/>
                <a:gd name="connsiteX4" fmla="*/ 283180 w 364332"/>
                <a:gd name="connsiteY4" fmla="*/ 5751 h 341962"/>
                <a:gd name="connsiteX5" fmla="*/ 364332 w 364332"/>
                <a:gd name="connsiteY5" fmla="*/ 8587 h 341962"/>
                <a:gd name="connsiteX0" fmla="*/ 0 w 364332"/>
                <a:gd name="connsiteY0" fmla="*/ 24881 h 336825"/>
                <a:gd name="connsiteX1" fmla="*/ 54580 w 364332"/>
                <a:gd name="connsiteY1" fmla="*/ 31570 h 336825"/>
                <a:gd name="connsiteX2" fmla="*/ 109537 w 364332"/>
                <a:gd name="connsiteY2" fmla="*/ 24881 h 336825"/>
                <a:gd name="connsiteX3" fmla="*/ 183356 w 364332"/>
                <a:gd name="connsiteY3" fmla="*/ 336825 h 336825"/>
                <a:gd name="connsiteX4" fmla="*/ 235743 w 364332"/>
                <a:gd name="connsiteY4" fmla="*/ 27262 h 336825"/>
                <a:gd name="connsiteX5" fmla="*/ 283180 w 364332"/>
                <a:gd name="connsiteY5" fmla="*/ 614 h 336825"/>
                <a:gd name="connsiteX6" fmla="*/ 364332 w 364332"/>
                <a:gd name="connsiteY6" fmla="*/ 3450 h 336825"/>
                <a:gd name="connsiteX0" fmla="*/ 0 w 364332"/>
                <a:gd name="connsiteY0" fmla="*/ 24881 h 336825"/>
                <a:gd name="connsiteX1" fmla="*/ 54580 w 364332"/>
                <a:gd name="connsiteY1" fmla="*/ 31570 h 336825"/>
                <a:gd name="connsiteX2" fmla="*/ 85537 w 364332"/>
                <a:gd name="connsiteY2" fmla="*/ 29189 h 336825"/>
                <a:gd name="connsiteX3" fmla="*/ 109537 w 364332"/>
                <a:gd name="connsiteY3" fmla="*/ 24881 h 336825"/>
                <a:gd name="connsiteX4" fmla="*/ 183356 w 364332"/>
                <a:gd name="connsiteY4" fmla="*/ 336825 h 336825"/>
                <a:gd name="connsiteX5" fmla="*/ 235743 w 364332"/>
                <a:gd name="connsiteY5" fmla="*/ 27262 h 336825"/>
                <a:gd name="connsiteX6" fmla="*/ 283180 w 364332"/>
                <a:gd name="connsiteY6" fmla="*/ 614 h 336825"/>
                <a:gd name="connsiteX7" fmla="*/ 364332 w 364332"/>
                <a:gd name="connsiteY7" fmla="*/ 3450 h 336825"/>
                <a:gd name="connsiteX0" fmla="*/ 0 w 364332"/>
                <a:gd name="connsiteY0" fmla="*/ 30116 h 342060"/>
                <a:gd name="connsiteX1" fmla="*/ 54580 w 364332"/>
                <a:gd name="connsiteY1" fmla="*/ 36805 h 342060"/>
                <a:gd name="connsiteX2" fmla="*/ 76012 w 364332"/>
                <a:gd name="connsiteY2" fmla="*/ 12993 h 342060"/>
                <a:gd name="connsiteX3" fmla="*/ 109537 w 364332"/>
                <a:gd name="connsiteY3" fmla="*/ 30116 h 342060"/>
                <a:gd name="connsiteX4" fmla="*/ 183356 w 364332"/>
                <a:gd name="connsiteY4" fmla="*/ 342060 h 342060"/>
                <a:gd name="connsiteX5" fmla="*/ 235743 w 364332"/>
                <a:gd name="connsiteY5" fmla="*/ 32497 h 342060"/>
                <a:gd name="connsiteX6" fmla="*/ 283180 w 364332"/>
                <a:gd name="connsiteY6" fmla="*/ 5849 h 342060"/>
                <a:gd name="connsiteX7" fmla="*/ 364332 w 364332"/>
                <a:gd name="connsiteY7" fmla="*/ 8685 h 342060"/>
                <a:gd name="connsiteX0" fmla="*/ 0 w 364332"/>
                <a:gd name="connsiteY0" fmla="*/ 30116 h 342060"/>
                <a:gd name="connsiteX1" fmla="*/ 42674 w 364332"/>
                <a:gd name="connsiteY1" fmla="*/ 8230 h 342060"/>
                <a:gd name="connsiteX2" fmla="*/ 76012 w 364332"/>
                <a:gd name="connsiteY2" fmla="*/ 12993 h 342060"/>
                <a:gd name="connsiteX3" fmla="*/ 109537 w 364332"/>
                <a:gd name="connsiteY3" fmla="*/ 30116 h 342060"/>
                <a:gd name="connsiteX4" fmla="*/ 183356 w 364332"/>
                <a:gd name="connsiteY4" fmla="*/ 342060 h 342060"/>
                <a:gd name="connsiteX5" fmla="*/ 235743 w 364332"/>
                <a:gd name="connsiteY5" fmla="*/ 32497 h 342060"/>
                <a:gd name="connsiteX6" fmla="*/ 283180 w 364332"/>
                <a:gd name="connsiteY6" fmla="*/ 5849 h 342060"/>
                <a:gd name="connsiteX7" fmla="*/ 364332 w 364332"/>
                <a:gd name="connsiteY7" fmla="*/ 8685 h 342060"/>
                <a:gd name="connsiteX0" fmla="*/ 0 w 383382"/>
                <a:gd name="connsiteY0" fmla="*/ 18210 h 342060"/>
                <a:gd name="connsiteX1" fmla="*/ 61724 w 383382"/>
                <a:gd name="connsiteY1" fmla="*/ 8230 h 342060"/>
                <a:gd name="connsiteX2" fmla="*/ 95062 w 383382"/>
                <a:gd name="connsiteY2" fmla="*/ 12993 h 342060"/>
                <a:gd name="connsiteX3" fmla="*/ 128587 w 383382"/>
                <a:gd name="connsiteY3" fmla="*/ 30116 h 342060"/>
                <a:gd name="connsiteX4" fmla="*/ 202406 w 383382"/>
                <a:gd name="connsiteY4" fmla="*/ 342060 h 342060"/>
                <a:gd name="connsiteX5" fmla="*/ 254793 w 383382"/>
                <a:gd name="connsiteY5" fmla="*/ 32497 h 342060"/>
                <a:gd name="connsiteX6" fmla="*/ 302230 w 383382"/>
                <a:gd name="connsiteY6" fmla="*/ 5849 h 342060"/>
                <a:gd name="connsiteX7" fmla="*/ 383382 w 383382"/>
                <a:gd name="connsiteY7" fmla="*/ 8685 h 342060"/>
                <a:gd name="connsiteX0" fmla="*/ 0 w 400051"/>
                <a:gd name="connsiteY0" fmla="*/ 15828 h 342060"/>
                <a:gd name="connsiteX1" fmla="*/ 78393 w 400051"/>
                <a:gd name="connsiteY1" fmla="*/ 8230 h 342060"/>
                <a:gd name="connsiteX2" fmla="*/ 111731 w 400051"/>
                <a:gd name="connsiteY2" fmla="*/ 12993 h 342060"/>
                <a:gd name="connsiteX3" fmla="*/ 145256 w 400051"/>
                <a:gd name="connsiteY3" fmla="*/ 30116 h 342060"/>
                <a:gd name="connsiteX4" fmla="*/ 219075 w 400051"/>
                <a:gd name="connsiteY4" fmla="*/ 342060 h 342060"/>
                <a:gd name="connsiteX5" fmla="*/ 271462 w 400051"/>
                <a:gd name="connsiteY5" fmla="*/ 32497 h 342060"/>
                <a:gd name="connsiteX6" fmla="*/ 318899 w 400051"/>
                <a:gd name="connsiteY6" fmla="*/ 5849 h 342060"/>
                <a:gd name="connsiteX7" fmla="*/ 400051 w 400051"/>
                <a:gd name="connsiteY7" fmla="*/ 8685 h 342060"/>
                <a:gd name="connsiteX0" fmla="*/ 0 w 400051"/>
                <a:gd name="connsiteY0" fmla="*/ 16946 h 343178"/>
                <a:gd name="connsiteX1" fmla="*/ 78393 w 400051"/>
                <a:gd name="connsiteY1" fmla="*/ 9348 h 343178"/>
                <a:gd name="connsiteX2" fmla="*/ 109350 w 400051"/>
                <a:gd name="connsiteY2" fmla="*/ 11730 h 343178"/>
                <a:gd name="connsiteX3" fmla="*/ 145256 w 400051"/>
                <a:gd name="connsiteY3" fmla="*/ 31234 h 343178"/>
                <a:gd name="connsiteX4" fmla="*/ 219075 w 400051"/>
                <a:gd name="connsiteY4" fmla="*/ 343178 h 343178"/>
                <a:gd name="connsiteX5" fmla="*/ 271462 w 400051"/>
                <a:gd name="connsiteY5" fmla="*/ 33615 h 343178"/>
                <a:gd name="connsiteX6" fmla="*/ 318899 w 400051"/>
                <a:gd name="connsiteY6" fmla="*/ 6967 h 343178"/>
                <a:gd name="connsiteX7" fmla="*/ 400051 w 400051"/>
                <a:gd name="connsiteY7" fmla="*/ 9803 h 343178"/>
                <a:gd name="connsiteX0" fmla="*/ 0 w 400051"/>
                <a:gd name="connsiteY0" fmla="*/ 10593 h 336825"/>
                <a:gd name="connsiteX1" fmla="*/ 78393 w 400051"/>
                <a:gd name="connsiteY1" fmla="*/ 2995 h 336825"/>
                <a:gd name="connsiteX2" fmla="*/ 109350 w 400051"/>
                <a:gd name="connsiteY2" fmla="*/ 24427 h 336825"/>
                <a:gd name="connsiteX3" fmla="*/ 145256 w 400051"/>
                <a:gd name="connsiteY3" fmla="*/ 24881 h 336825"/>
                <a:gd name="connsiteX4" fmla="*/ 219075 w 400051"/>
                <a:gd name="connsiteY4" fmla="*/ 336825 h 336825"/>
                <a:gd name="connsiteX5" fmla="*/ 271462 w 400051"/>
                <a:gd name="connsiteY5" fmla="*/ 27262 h 336825"/>
                <a:gd name="connsiteX6" fmla="*/ 318899 w 400051"/>
                <a:gd name="connsiteY6" fmla="*/ 614 h 336825"/>
                <a:gd name="connsiteX7" fmla="*/ 400051 w 400051"/>
                <a:gd name="connsiteY7" fmla="*/ 3450 h 336825"/>
                <a:gd name="connsiteX0" fmla="*/ 0 w 400051"/>
                <a:gd name="connsiteY0" fmla="*/ 10914 h 337146"/>
                <a:gd name="connsiteX1" fmla="*/ 78393 w 400051"/>
                <a:gd name="connsiteY1" fmla="*/ 3316 h 337146"/>
                <a:gd name="connsiteX2" fmla="*/ 121256 w 400051"/>
                <a:gd name="connsiteY2" fmla="*/ 19986 h 337146"/>
                <a:gd name="connsiteX3" fmla="*/ 145256 w 400051"/>
                <a:gd name="connsiteY3" fmla="*/ 25202 h 337146"/>
                <a:gd name="connsiteX4" fmla="*/ 219075 w 400051"/>
                <a:gd name="connsiteY4" fmla="*/ 337146 h 337146"/>
                <a:gd name="connsiteX5" fmla="*/ 271462 w 400051"/>
                <a:gd name="connsiteY5" fmla="*/ 27583 h 337146"/>
                <a:gd name="connsiteX6" fmla="*/ 318899 w 400051"/>
                <a:gd name="connsiteY6" fmla="*/ 935 h 337146"/>
                <a:gd name="connsiteX7" fmla="*/ 400051 w 400051"/>
                <a:gd name="connsiteY7" fmla="*/ 3771 h 337146"/>
                <a:gd name="connsiteX0" fmla="*/ 0 w 400051"/>
                <a:gd name="connsiteY0" fmla="*/ 21964 h 348196"/>
                <a:gd name="connsiteX1" fmla="*/ 78393 w 400051"/>
                <a:gd name="connsiteY1" fmla="*/ 14366 h 348196"/>
                <a:gd name="connsiteX2" fmla="*/ 133162 w 400051"/>
                <a:gd name="connsiteY2" fmla="*/ 7223 h 348196"/>
                <a:gd name="connsiteX3" fmla="*/ 145256 w 400051"/>
                <a:gd name="connsiteY3" fmla="*/ 36252 h 348196"/>
                <a:gd name="connsiteX4" fmla="*/ 219075 w 400051"/>
                <a:gd name="connsiteY4" fmla="*/ 348196 h 348196"/>
                <a:gd name="connsiteX5" fmla="*/ 271462 w 400051"/>
                <a:gd name="connsiteY5" fmla="*/ 38633 h 348196"/>
                <a:gd name="connsiteX6" fmla="*/ 318899 w 400051"/>
                <a:gd name="connsiteY6" fmla="*/ 11985 h 348196"/>
                <a:gd name="connsiteX7" fmla="*/ 400051 w 400051"/>
                <a:gd name="connsiteY7" fmla="*/ 14821 h 348196"/>
                <a:gd name="connsiteX0" fmla="*/ 0 w 400051"/>
                <a:gd name="connsiteY0" fmla="*/ 14759 h 340991"/>
                <a:gd name="connsiteX1" fmla="*/ 78393 w 400051"/>
                <a:gd name="connsiteY1" fmla="*/ 7161 h 340991"/>
                <a:gd name="connsiteX2" fmla="*/ 140306 w 400051"/>
                <a:gd name="connsiteY2" fmla="*/ 14306 h 340991"/>
                <a:gd name="connsiteX3" fmla="*/ 145256 w 400051"/>
                <a:gd name="connsiteY3" fmla="*/ 29047 h 340991"/>
                <a:gd name="connsiteX4" fmla="*/ 219075 w 400051"/>
                <a:gd name="connsiteY4" fmla="*/ 340991 h 340991"/>
                <a:gd name="connsiteX5" fmla="*/ 271462 w 400051"/>
                <a:gd name="connsiteY5" fmla="*/ 31428 h 340991"/>
                <a:gd name="connsiteX6" fmla="*/ 318899 w 400051"/>
                <a:gd name="connsiteY6" fmla="*/ 4780 h 340991"/>
                <a:gd name="connsiteX7" fmla="*/ 400051 w 400051"/>
                <a:gd name="connsiteY7" fmla="*/ 7616 h 340991"/>
                <a:gd name="connsiteX0" fmla="*/ 0 w 400051"/>
                <a:gd name="connsiteY0" fmla="*/ 14759 h 340991"/>
                <a:gd name="connsiteX1" fmla="*/ 78393 w 400051"/>
                <a:gd name="connsiteY1" fmla="*/ 16686 h 340991"/>
                <a:gd name="connsiteX2" fmla="*/ 140306 w 400051"/>
                <a:gd name="connsiteY2" fmla="*/ 14306 h 340991"/>
                <a:gd name="connsiteX3" fmla="*/ 145256 w 400051"/>
                <a:gd name="connsiteY3" fmla="*/ 29047 h 340991"/>
                <a:gd name="connsiteX4" fmla="*/ 219075 w 400051"/>
                <a:gd name="connsiteY4" fmla="*/ 340991 h 340991"/>
                <a:gd name="connsiteX5" fmla="*/ 271462 w 400051"/>
                <a:gd name="connsiteY5" fmla="*/ 31428 h 340991"/>
                <a:gd name="connsiteX6" fmla="*/ 318899 w 400051"/>
                <a:gd name="connsiteY6" fmla="*/ 4780 h 340991"/>
                <a:gd name="connsiteX7" fmla="*/ 400051 w 400051"/>
                <a:gd name="connsiteY7" fmla="*/ 7616 h 340991"/>
                <a:gd name="connsiteX0" fmla="*/ 0 w 400051"/>
                <a:gd name="connsiteY0" fmla="*/ 12755 h 338987"/>
                <a:gd name="connsiteX1" fmla="*/ 78393 w 400051"/>
                <a:gd name="connsiteY1" fmla="*/ 14682 h 338987"/>
                <a:gd name="connsiteX2" fmla="*/ 133162 w 400051"/>
                <a:gd name="connsiteY2" fmla="*/ 17064 h 338987"/>
                <a:gd name="connsiteX3" fmla="*/ 145256 w 400051"/>
                <a:gd name="connsiteY3" fmla="*/ 27043 h 338987"/>
                <a:gd name="connsiteX4" fmla="*/ 219075 w 400051"/>
                <a:gd name="connsiteY4" fmla="*/ 338987 h 338987"/>
                <a:gd name="connsiteX5" fmla="*/ 271462 w 400051"/>
                <a:gd name="connsiteY5" fmla="*/ 29424 h 338987"/>
                <a:gd name="connsiteX6" fmla="*/ 318899 w 400051"/>
                <a:gd name="connsiteY6" fmla="*/ 2776 h 338987"/>
                <a:gd name="connsiteX7" fmla="*/ 400051 w 400051"/>
                <a:gd name="connsiteY7" fmla="*/ 5612 h 338987"/>
                <a:gd name="connsiteX0" fmla="*/ 0 w 400051"/>
                <a:gd name="connsiteY0" fmla="*/ 15828 h 342060"/>
                <a:gd name="connsiteX1" fmla="*/ 78393 w 400051"/>
                <a:gd name="connsiteY1" fmla="*/ 17755 h 342060"/>
                <a:gd name="connsiteX2" fmla="*/ 116494 w 400051"/>
                <a:gd name="connsiteY2" fmla="*/ 12993 h 342060"/>
                <a:gd name="connsiteX3" fmla="*/ 145256 w 400051"/>
                <a:gd name="connsiteY3" fmla="*/ 30116 h 342060"/>
                <a:gd name="connsiteX4" fmla="*/ 219075 w 400051"/>
                <a:gd name="connsiteY4" fmla="*/ 342060 h 342060"/>
                <a:gd name="connsiteX5" fmla="*/ 271462 w 400051"/>
                <a:gd name="connsiteY5" fmla="*/ 32497 h 342060"/>
                <a:gd name="connsiteX6" fmla="*/ 318899 w 400051"/>
                <a:gd name="connsiteY6" fmla="*/ 5849 h 342060"/>
                <a:gd name="connsiteX7" fmla="*/ 400051 w 400051"/>
                <a:gd name="connsiteY7" fmla="*/ 8685 h 342060"/>
                <a:gd name="connsiteX0" fmla="*/ 0 w 400051"/>
                <a:gd name="connsiteY0" fmla="*/ 16946 h 343178"/>
                <a:gd name="connsiteX1" fmla="*/ 78393 w 400051"/>
                <a:gd name="connsiteY1" fmla="*/ 18873 h 343178"/>
                <a:gd name="connsiteX2" fmla="*/ 80776 w 400051"/>
                <a:gd name="connsiteY2" fmla="*/ 11730 h 343178"/>
                <a:gd name="connsiteX3" fmla="*/ 145256 w 400051"/>
                <a:gd name="connsiteY3" fmla="*/ 31234 h 343178"/>
                <a:gd name="connsiteX4" fmla="*/ 219075 w 400051"/>
                <a:gd name="connsiteY4" fmla="*/ 343178 h 343178"/>
                <a:gd name="connsiteX5" fmla="*/ 271462 w 400051"/>
                <a:gd name="connsiteY5" fmla="*/ 33615 h 343178"/>
                <a:gd name="connsiteX6" fmla="*/ 318899 w 400051"/>
                <a:gd name="connsiteY6" fmla="*/ 6967 h 343178"/>
                <a:gd name="connsiteX7" fmla="*/ 400051 w 400051"/>
                <a:gd name="connsiteY7" fmla="*/ 9803 h 343178"/>
                <a:gd name="connsiteX0" fmla="*/ 0 w 400051"/>
                <a:gd name="connsiteY0" fmla="*/ 18117 h 344349"/>
                <a:gd name="connsiteX1" fmla="*/ 78393 w 400051"/>
                <a:gd name="connsiteY1" fmla="*/ 20044 h 344349"/>
                <a:gd name="connsiteX2" fmla="*/ 123639 w 400051"/>
                <a:gd name="connsiteY2" fmla="*/ 10519 h 344349"/>
                <a:gd name="connsiteX3" fmla="*/ 145256 w 400051"/>
                <a:gd name="connsiteY3" fmla="*/ 32405 h 344349"/>
                <a:gd name="connsiteX4" fmla="*/ 219075 w 400051"/>
                <a:gd name="connsiteY4" fmla="*/ 344349 h 344349"/>
                <a:gd name="connsiteX5" fmla="*/ 271462 w 400051"/>
                <a:gd name="connsiteY5" fmla="*/ 34786 h 344349"/>
                <a:gd name="connsiteX6" fmla="*/ 318899 w 400051"/>
                <a:gd name="connsiteY6" fmla="*/ 8138 h 344349"/>
                <a:gd name="connsiteX7" fmla="*/ 400051 w 400051"/>
                <a:gd name="connsiteY7" fmla="*/ 10974 h 344349"/>
                <a:gd name="connsiteX0" fmla="*/ 0 w 400051"/>
                <a:gd name="connsiteY0" fmla="*/ 12759 h 338991"/>
                <a:gd name="connsiteX1" fmla="*/ 78393 w 400051"/>
                <a:gd name="connsiteY1" fmla="*/ 14686 h 338991"/>
                <a:gd name="connsiteX2" fmla="*/ 145256 w 400051"/>
                <a:gd name="connsiteY2" fmla="*/ 27047 h 338991"/>
                <a:gd name="connsiteX3" fmla="*/ 219075 w 400051"/>
                <a:gd name="connsiteY3" fmla="*/ 338991 h 338991"/>
                <a:gd name="connsiteX4" fmla="*/ 271462 w 400051"/>
                <a:gd name="connsiteY4" fmla="*/ 29428 h 338991"/>
                <a:gd name="connsiteX5" fmla="*/ 318899 w 400051"/>
                <a:gd name="connsiteY5" fmla="*/ 2780 h 338991"/>
                <a:gd name="connsiteX6" fmla="*/ 400051 w 400051"/>
                <a:gd name="connsiteY6" fmla="*/ 5616 h 338991"/>
                <a:gd name="connsiteX0" fmla="*/ 0 w 400051"/>
                <a:gd name="connsiteY0" fmla="*/ 15831 h 342063"/>
                <a:gd name="connsiteX1" fmla="*/ 130781 w 400051"/>
                <a:gd name="connsiteY1" fmla="*/ 10614 h 342063"/>
                <a:gd name="connsiteX2" fmla="*/ 145256 w 400051"/>
                <a:gd name="connsiteY2" fmla="*/ 30119 h 342063"/>
                <a:gd name="connsiteX3" fmla="*/ 219075 w 400051"/>
                <a:gd name="connsiteY3" fmla="*/ 342063 h 342063"/>
                <a:gd name="connsiteX4" fmla="*/ 271462 w 400051"/>
                <a:gd name="connsiteY4" fmla="*/ 32500 h 342063"/>
                <a:gd name="connsiteX5" fmla="*/ 318899 w 400051"/>
                <a:gd name="connsiteY5" fmla="*/ 5852 h 342063"/>
                <a:gd name="connsiteX6" fmla="*/ 400051 w 400051"/>
                <a:gd name="connsiteY6" fmla="*/ 8688 h 342063"/>
                <a:gd name="connsiteX0" fmla="*/ 0 w 400051"/>
                <a:gd name="connsiteY0" fmla="*/ 10593 h 336897"/>
                <a:gd name="connsiteX1" fmla="*/ 130781 w 400051"/>
                <a:gd name="connsiteY1" fmla="*/ 5376 h 336897"/>
                <a:gd name="connsiteX2" fmla="*/ 150019 w 400051"/>
                <a:gd name="connsiteY2" fmla="*/ 55838 h 336897"/>
                <a:gd name="connsiteX3" fmla="*/ 219075 w 400051"/>
                <a:gd name="connsiteY3" fmla="*/ 336825 h 336897"/>
                <a:gd name="connsiteX4" fmla="*/ 271462 w 400051"/>
                <a:gd name="connsiteY4" fmla="*/ 27262 h 336897"/>
                <a:gd name="connsiteX5" fmla="*/ 318899 w 400051"/>
                <a:gd name="connsiteY5" fmla="*/ 614 h 336897"/>
                <a:gd name="connsiteX6" fmla="*/ 400051 w 400051"/>
                <a:gd name="connsiteY6" fmla="*/ 3450 h 336897"/>
                <a:gd name="connsiteX0" fmla="*/ 0 w 400051"/>
                <a:gd name="connsiteY0" fmla="*/ 20251 h 346555"/>
                <a:gd name="connsiteX1" fmla="*/ 130781 w 400051"/>
                <a:gd name="connsiteY1" fmla="*/ 15034 h 346555"/>
                <a:gd name="connsiteX2" fmla="*/ 150019 w 400051"/>
                <a:gd name="connsiteY2" fmla="*/ 65496 h 346555"/>
                <a:gd name="connsiteX3" fmla="*/ 219075 w 400051"/>
                <a:gd name="connsiteY3" fmla="*/ 346483 h 346555"/>
                <a:gd name="connsiteX4" fmla="*/ 271462 w 400051"/>
                <a:gd name="connsiteY4" fmla="*/ 36920 h 346555"/>
                <a:gd name="connsiteX5" fmla="*/ 278418 w 400051"/>
                <a:gd name="connsiteY5" fmla="*/ 5510 h 346555"/>
                <a:gd name="connsiteX6" fmla="*/ 400051 w 400051"/>
                <a:gd name="connsiteY6" fmla="*/ 13108 h 346555"/>
                <a:gd name="connsiteX0" fmla="*/ 0 w 400051"/>
                <a:gd name="connsiteY0" fmla="*/ 14767 h 341001"/>
                <a:gd name="connsiteX1" fmla="*/ 130781 w 400051"/>
                <a:gd name="connsiteY1" fmla="*/ 9550 h 341001"/>
                <a:gd name="connsiteX2" fmla="*/ 150019 w 400051"/>
                <a:gd name="connsiteY2" fmla="*/ 60012 h 341001"/>
                <a:gd name="connsiteX3" fmla="*/ 219075 w 400051"/>
                <a:gd name="connsiteY3" fmla="*/ 340999 h 341001"/>
                <a:gd name="connsiteX4" fmla="*/ 269081 w 400051"/>
                <a:gd name="connsiteY4" fmla="*/ 55248 h 341001"/>
                <a:gd name="connsiteX5" fmla="*/ 278418 w 400051"/>
                <a:gd name="connsiteY5" fmla="*/ 26 h 341001"/>
                <a:gd name="connsiteX6" fmla="*/ 400051 w 400051"/>
                <a:gd name="connsiteY6" fmla="*/ 7624 h 341001"/>
                <a:gd name="connsiteX0" fmla="*/ 0 w 400051"/>
                <a:gd name="connsiteY0" fmla="*/ 14767 h 341001"/>
                <a:gd name="connsiteX1" fmla="*/ 130781 w 400051"/>
                <a:gd name="connsiteY1" fmla="*/ 9550 h 341001"/>
                <a:gd name="connsiteX2" fmla="*/ 150019 w 400051"/>
                <a:gd name="connsiteY2" fmla="*/ 60012 h 341001"/>
                <a:gd name="connsiteX3" fmla="*/ 219075 w 400051"/>
                <a:gd name="connsiteY3" fmla="*/ 340999 h 341001"/>
                <a:gd name="connsiteX4" fmla="*/ 269081 w 400051"/>
                <a:gd name="connsiteY4" fmla="*/ 55248 h 341001"/>
                <a:gd name="connsiteX5" fmla="*/ 278418 w 400051"/>
                <a:gd name="connsiteY5" fmla="*/ 26 h 341001"/>
                <a:gd name="connsiteX6" fmla="*/ 400051 w 400051"/>
                <a:gd name="connsiteY6" fmla="*/ 7624 h 341001"/>
                <a:gd name="connsiteX0" fmla="*/ 0 w 400051"/>
                <a:gd name="connsiteY0" fmla="*/ 8996 h 335230"/>
                <a:gd name="connsiteX1" fmla="*/ 130781 w 400051"/>
                <a:gd name="connsiteY1" fmla="*/ 3779 h 335230"/>
                <a:gd name="connsiteX2" fmla="*/ 150019 w 400051"/>
                <a:gd name="connsiteY2" fmla="*/ 54241 h 335230"/>
                <a:gd name="connsiteX3" fmla="*/ 219075 w 400051"/>
                <a:gd name="connsiteY3" fmla="*/ 335228 h 335230"/>
                <a:gd name="connsiteX4" fmla="*/ 269081 w 400051"/>
                <a:gd name="connsiteY4" fmla="*/ 49477 h 335230"/>
                <a:gd name="connsiteX5" fmla="*/ 273656 w 400051"/>
                <a:gd name="connsiteY5" fmla="*/ 1399 h 335230"/>
                <a:gd name="connsiteX6" fmla="*/ 400051 w 400051"/>
                <a:gd name="connsiteY6" fmla="*/ 1853 h 33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1" h="335230">
                  <a:moveTo>
                    <a:pt x="0" y="8996"/>
                  </a:moveTo>
                  <a:cubicBezTo>
                    <a:pt x="11081" y="4158"/>
                    <a:pt x="112525" y="3779"/>
                    <a:pt x="130781" y="3779"/>
                  </a:cubicBezTo>
                  <a:cubicBezTo>
                    <a:pt x="154990" y="6160"/>
                    <a:pt x="135303" y="-1000"/>
                    <a:pt x="150019" y="54241"/>
                  </a:cubicBezTo>
                  <a:cubicBezTo>
                    <a:pt x="164735" y="109482"/>
                    <a:pt x="199231" y="336022"/>
                    <a:pt x="219075" y="335228"/>
                  </a:cubicBezTo>
                  <a:cubicBezTo>
                    <a:pt x="238919" y="334434"/>
                    <a:pt x="259984" y="105115"/>
                    <a:pt x="269081" y="49477"/>
                  </a:cubicBezTo>
                  <a:cubicBezTo>
                    <a:pt x="278178" y="-6161"/>
                    <a:pt x="264131" y="1796"/>
                    <a:pt x="273656" y="1399"/>
                  </a:cubicBezTo>
                  <a:cubicBezTo>
                    <a:pt x="295087" y="1002"/>
                    <a:pt x="386129" y="-1795"/>
                    <a:pt x="400051" y="18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9AD30F5-51A2-4BAC-B989-ABFAD8BFC172}"/>
              </a:ext>
            </a:extLst>
          </p:cNvPr>
          <p:cNvSpPr/>
          <p:nvPr/>
        </p:nvSpPr>
        <p:spPr>
          <a:xfrm>
            <a:off x="3163880" y="2416979"/>
            <a:ext cx="2605825" cy="8453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Voice activity detection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FDD2796-91E1-4513-93F6-3DA395013FC2}"/>
              </a:ext>
            </a:extLst>
          </p:cNvPr>
          <p:cNvSpPr/>
          <p:nvPr/>
        </p:nvSpPr>
        <p:spPr>
          <a:xfrm>
            <a:off x="7752184" y="3312640"/>
            <a:ext cx="2605825" cy="8453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Masking noise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7481AF7-9261-426F-A7C8-A9816056655B}"/>
              </a:ext>
            </a:extLst>
          </p:cNvPr>
          <p:cNvSpPr/>
          <p:nvPr/>
        </p:nvSpPr>
        <p:spPr>
          <a:xfrm>
            <a:off x="3163880" y="3312640"/>
            <a:ext cx="2605825" cy="8453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Alarm sound detection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AED31A1-175E-4D2F-B876-4B51E6D8E992}"/>
              </a:ext>
            </a:extLst>
          </p:cNvPr>
          <p:cNvSpPr/>
          <p:nvPr/>
        </p:nvSpPr>
        <p:spPr>
          <a:xfrm>
            <a:off x="3163880" y="4208301"/>
            <a:ext cx="2605825" cy="8453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Detection of distressing sounds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2D14755-0650-4A1D-82CC-AAEE755545BD}"/>
              </a:ext>
            </a:extLst>
          </p:cNvPr>
          <p:cNvSpPr/>
          <p:nvPr/>
        </p:nvSpPr>
        <p:spPr>
          <a:xfrm>
            <a:off x="7752184" y="4208301"/>
            <a:ext cx="2605825" cy="8453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Dynamic range limiting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2DCDDDE-C81F-43C8-9551-298155CBB391}"/>
              </a:ext>
            </a:extLst>
          </p:cNvPr>
          <p:cNvSpPr/>
          <p:nvPr/>
        </p:nvSpPr>
        <p:spPr>
          <a:xfrm>
            <a:off x="7752184" y="5103962"/>
            <a:ext cx="2605825" cy="8453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Frequency filtering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4604CD5-0214-4F02-96BC-555755736E04}"/>
              </a:ext>
            </a:extLst>
          </p:cNvPr>
          <p:cNvSpPr/>
          <p:nvPr/>
        </p:nvSpPr>
        <p:spPr>
          <a:xfrm>
            <a:off x="3163880" y="5103962"/>
            <a:ext cx="2605825" cy="84531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Manual user controls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0B02B5-5D88-4AFE-880D-144A949F066F}"/>
              </a:ext>
            </a:extLst>
          </p:cNvPr>
          <p:cNvSpPr/>
          <p:nvPr/>
        </p:nvSpPr>
        <p:spPr>
          <a:xfrm>
            <a:off x="7752184" y="1484784"/>
            <a:ext cx="2605825" cy="84531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Low-latency audio processing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0A706BD-DBFB-48CF-8D88-C885ADB3EE53}"/>
              </a:ext>
            </a:extLst>
          </p:cNvPr>
          <p:cNvSpPr/>
          <p:nvPr/>
        </p:nvSpPr>
        <p:spPr>
          <a:xfrm>
            <a:off x="3163880" y="1484784"/>
            <a:ext cx="2605825" cy="84531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ctr"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Control of audio processing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F62DA87-823F-43C0-B0C8-8BE2E3FADED1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Initial prototypes – Hackathon Submission</a:t>
            </a:r>
          </a:p>
        </p:txBody>
      </p:sp>
      <p:sp>
        <p:nvSpPr>
          <p:cNvPr id="202" name="Titre 1">
            <a:extLst>
              <a:ext uri="{FF2B5EF4-FFF2-40B4-BE49-F238E27FC236}">
                <a16:creationId xmlns:a16="http://schemas.microsoft.com/office/drawing/2014/main" id="{8F5E9436-FF79-4EA1-B68B-D1D2F401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82" y="366706"/>
            <a:ext cx="10515600" cy="900828"/>
          </a:xfrm>
        </p:spPr>
        <p:txBody>
          <a:bodyPr/>
          <a:lstStyle/>
          <a:p>
            <a:r>
              <a:rPr lang="fr-CA" dirty="0"/>
              <a:t>Project components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8F3060-7B61-414E-9CDD-DEBF3C68210D}"/>
              </a:ext>
            </a:extLst>
          </p:cNvPr>
          <p:cNvGrpSpPr/>
          <p:nvPr/>
        </p:nvGrpSpPr>
        <p:grpSpPr>
          <a:xfrm>
            <a:off x="1974594" y="4216296"/>
            <a:ext cx="1131630" cy="831066"/>
            <a:chOff x="1974594" y="4216296"/>
            <a:chExt cx="1131630" cy="83106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661F9B8-05ED-4DC5-83F2-DF25B97E7356}"/>
                </a:ext>
              </a:extLst>
            </p:cNvPr>
            <p:cNvGrpSpPr/>
            <p:nvPr/>
          </p:nvGrpSpPr>
          <p:grpSpPr>
            <a:xfrm>
              <a:off x="2538492" y="4434726"/>
              <a:ext cx="318546" cy="291959"/>
              <a:chOff x="14442033" y="6849683"/>
              <a:chExt cx="915113" cy="944158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A1FADE59-100D-42AF-8EB1-968B15E1DEEC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2033" y="7157470"/>
                <a:ext cx="240494" cy="387298"/>
              </a:xfrm>
              <a:prstGeom prst="rect">
                <a:avLst/>
              </a:prstGeom>
            </p:spPr>
          </p:pic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C41D8D45-917B-476C-B729-968BE60610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b="17256"/>
              <a:stretch/>
            </p:blipFill>
            <p:spPr>
              <a:xfrm flipH="1">
                <a:off x="14536116" y="6849683"/>
                <a:ext cx="821030" cy="944158"/>
              </a:xfrm>
              <a:prstGeom prst="rect">
                <a:avLst/>
              </a:prstGeom>
            </p:spPr>
          </p:pic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5C7BEDA-73FE-41C5-A44D-C2F9E3270C26}"/>
                </a:ext>
              </a:extLst>
            </p:cNvPr>
            <p:cNvGrpSpPr/>
            <p:nvPr/>
          </p:nvGrpSpPr>
          <p:grpSpPr>
            <a:xfrm>
              <a:off x="1974594" y="4216296"/>
              <a:ext cx="1131630" cy="831066"/>
              <a:chOff x="1965414" y="2403398"/>
              <a:chExt cx="1131630" cy="831066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0CED5D2F-09BD-48E9-9BB6-1656D73102E3}"/>
                  </a:ext>
                </a:extLst>
              </p:cNvPr>
              <p:cNvGrpSpPr/>
              <p:nvPr/>
            </p:nvGrpSpPr>
            <p:grpSpPr>
              <a:xfrm>
                <a:off x="1991544" y="2403398"/>
                <a:ext cx="1105500" cy="831066"/>
                <a:chOff x="9043119" y="3708693"/>
                <a:chExt cx="991407" cy="773463"/>
              </a:xfrm>
            </p:grpSpPr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E0FE3F79-9220-4900-887E-72B0388A1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7555" y="3805654"/>
                  <a:ext cx="287665" cy="451452"/>
                </a:xfrm>
                <a:prstGeom prst="line">
                  <a:avLst/>
                </a:prstGeom>
                <a:ln w="19050" cap="flat" cmpd="sng" algn="ctr">
                  <a:solidFill>
                    <a:srgbClr val="FF0000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3F308EAD-F522-4A2B-B3BD-68C50CC7D787}"/>
                    </a:ext>
                  </a:extLst>
                </p:cNvPr>
                <p:cNvSpPr/>
                <p:nvPr/>
              </p:nvSpPr>
              <p:spPr>
                <a:xfrm>
                  <a:off x="9043119" y="3708693"/>
                  <a:ext cx="991407" cy="773463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7E23FD60-A514-4AA9-AC24-53549019423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9419731" y="3957490"/>
                  <a:ext cx="41001" cy="55129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AA9273D6-D7FA-4B8D-ABE9-EC7D19B344C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0506" y="3978926"/>
                  <a:ext cx="123264" cy="100325"/>
                </a:xfrm>
                <a:prstGeom prst="rect">
                  <a:avLst/>
                </a:prstGeom>
              </p:spPr>
            </p:pic>
          </p:grp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D5E8D8D-43BC-47CB-95C7-C69121B441E5}"/>
                  </a:ext>
                </a:extLst>
              </p:cNvPr>
              <p:cNvSpPr/>
              <p:nvPr/>
            </p:nvSpPr>
            <p:spPr>
              <a:xfrm>
                <a:off x="2313963" y="2996952"/>
                <a:ext cx="421228" cy="23548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725" tIns="38100" rIns="85725" bIns="38100" rtlCol="0" anchor="t">
                <a:no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f2</a:t>
                </a: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E69118D1-BDA9-45A1-8CA0-A94825690281}"/>
                  </a:ext>
                </a:extLst>
              </p:cNvPr>
              <p:cNvSpPr/>
              <p:nvPr/>
            </p:nvSpPr>
            <p:spPr>
              <a:xfrm>
                <a:off x="1965414" y="2664456"/>
                <a:ext cx="421228" cy="23548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725" tIns="38100" rIns="85725" bIns="38100" rtlCol="0" anchor="t">
                <a:no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f1</a:t>
                </a:r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58CAFE8E-B497-462B-986E-0295D571E5BC}"/>
                  </a:ext>
                </a:extLst>
              </p:cNvPr>
              <p:cNvGrpSpPr/>
              <p:nvPr/>
            </p:nvGrpSpPr>
            <p:grpSpPr>
              <a:xfrm>
                <a:off x="2308316" y="2444446"/>
                <a:ext cx="586899" cy="545117"/>
                <a:chOff x="5787235" y="3723867"/>
                <a:chExt cx="688198" cy="665907"/>
              </a:xfrm>
            </p:grpSpPr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CAF66AEB-9683-4501-8BD8-FE5BE2FD76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87235" y="3723867"/>
                  <a:ext cx="0" cy="665907"/>
                </a:xfrm>
                <a:prstGeom prst="line">
                  <a:avLst/>
                </a:prstGeom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F5E380B2-7C3F-4CA5-98D9-7CEB529E5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7235" y="4389774"/>
                  <a:ext cx="688198" cy="0"/>
                </a:xfrm>
                <a:prstGeom prst="line">
                  <a:avLst/>
                </a:prstGeom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136B268E-92B0-457F-8BF9-2D981B9D1372}"/>
                </a:ext>
              </a:extLst>
            </p:cNvPr>
            <p:cNvPicPr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53718" y="4269153"/>
              <a:ext cx="206198" cy="22177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AE2962C-B55F-4DA8-84E7-6CB3ADF6E7E7}"/>
              </a:ext>
            </a:extLst>
          </p:cNvPr>
          <p:cNvGrpSpPr/>
          <p:nvPr/>
        </p:nvGrpSpPr>
        <p:grpSpPr>
          <a:xfrm>
            <a:off x="1965414" y="3305439"/>
            <a:ext cx="1131630" cy="1048288"/>
            <a:chOff x="1965414" y="3305439"/>
            <a:chExt cx="1131630" cy="1048288"/>
          </a:xfrm>
        </p:grpSpPr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3D9E3BD-3518-4A48-87FF-BA6F1968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495593" y="3645024"/>
              <a:ext cx="301692" cy="241176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2E73EB58-0DAC-4066-B594-5DBB398BF87F}"/>
                </a:ext>
              </a:extLst>
            </p:cNvPr>
            <p:cNvPicPr>
              <a:picLocks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620000">
              <a:off x="2468059" y="3743333"/>
              <a:ext cx="47823" cy="106284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4254F7D1-0576-4815-85FF-74D0B1E8F62E}"/>
                </a:ext>
              </a:extLst>
            </p:cNvPr>
            <p:cNvPicPr>
              <a:picLocks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863" y="3356992"/>
              <a:ext cx="386785" cy="374015"/>
            </a:xfrm>
            <a:prstGeom prst="rect">
              <a:avLst/>
            </a:prstGeom>
          </p:spPr>
        </p:pic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D2ADACF-CE96-43DD-9FBB-24B00CD0FEB3}"/>
                </a:ext>
              </a:extLst>
            </p:cNvPr>
            <p:cNvGrpSpPr/>
            <p:nvPr/>
          </p:nvGrpSpPr>
          <p:grpSpPr>
            <a:xfrm>
              <a:off x="1965414" y="3305439"/>
              <a:ext cx="1131630" cy="831066"/>
              <a:chOff x="1965414" y="2403398"/>
              <a:chExt cx="1131630" cy="831066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ABE0919D-97D2-41C5-A78B-80DBD781BE77}"/>
                  </a:ext>
                </a:extLst>
              </p:cNvPr>
              <p:cNvGrpSpPr/>
              <p:nvPr/>
            </p:nvGrpSpPr>
            <p:grpSpPr>
              <a:xfrm>
                <a:off x="1991544" y="2403398"/>
                <a:ext cx="1105500" cy="831066"/>
                <a:chOff x="9043119" y="3708693"/>
                <a:chExt cx="991407" cy="773463"/>
              </a:xfrm>
            </p:grpSpPr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DE57B91D-8C70-4B86-BE18-DAE9666BFC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7555" y="3805654"/>
                  <a:ext cx="287665" cy="451452"/>
                </a:xfrm>
                <a:prstGeom prst="line">
                  <a:avLst/>
                </a:prstGeom>
                <a:ln w="19050" cap="flat" cmpd="sng" algn="ctr">
                  <a:solidFill>
                    <a:srgbClr val="FF0000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90AF976F-4CD5-4132-B26F-3E86D180F660}"/>
                    </a:ext>
                  </a:extLst>
                </p:cNvPr>
                <p:cNvSpPr/>
                <p:nvPr/>
              </p:nvSpPr>
              <p:spPr>
                <a:xfrm>
                  <a:off x="9043119" y="3708693"/>
                  <a:ext cx="991407" cy="773463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F1876871-514B-4977-8716-DF8419D8E0A1}"/>
                    </a:ext>
                  </a:extLst>
                </p:cNvPr>
                <p:cNvGrpSpPr/>
                <p:nvPr/>
              </p:nvGrpSpPr>
              <p:grpSpPr>
                <a:xfrm>
                  <a:off x="9371901" y="3794406"/>
                  <a:ext cx="147430" cy="122950"/>
                  <a:chOff x="6530549" y="2741209"/>
                  <a:chExt cx="522579" cy="466791"/>
                </a:xfrm>
              </p:grpSpPr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id="{BA58089D-66D5-45B2-8D26-FA33B4E56C35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1420000">
                    <a:off x="6907798" y="2906291"/>
                    <a:ext cx="145330" cy="210151"/>
                  </a:xfrm>
                  <a:prstGeom prst="rect">
                    <a:avLst/>
                  </a:prstGeom>
                </p:spPr>
              </p:pic>
              <p:pic>
                <p:nvPicPr>
                  <p:cNvPr id="221" name="Graphic 220">
                    <a:extLst>
                      <a:ext uri="{FF2B5EF4-FFF2-40B4-BE49-F238E27FC236}">
                        <a16:creationId xmlns:a16="http://schemas.microsoft.com/office/drawing/2014/main" id="{EA059F54-EE6A-4484-915F-2C48D1914F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rcRect b="17256"/>
                  <a:stretch/>
                </p:blipFill>
                <p:spPr>
                  <a:xfrm>
                    <a:off x="6530549" y="2741209"/>
                    <a:ext cx="436930" cy="46679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8" name="Picture 217">
                  <a:extLst>
                    <a:ext uri="{FF2B5EF4-FFF2-40B4-BE49-F238E27FC236}">
                      <a16:creationId xmlns:a16="http://schemas.microsoft.com/office/drawing/2014/main" id="{DDE57691-DC08-45B4-A802-553146F642C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9419731" y="3957490"/>
                  <a:ext cx="41001" cy="55129"/>
                </a:xfrm>
                <a:prstGeom prst="rect">
                  <a:avLst/>
                </a:prstGeom>
              </p:spPr>
            </p:pic>
            <p:pic>
              <p:nvPicPr>
                <p:cNvPr id="219" name="Picture 218">
                  <a:extLst>
                    <a:ext uri="{FF2B5EF4-FFF2-40B4-BE49-F238E27FC236}">
                      <a16:creationId xmlns:a16="http://schemas.microsoft.com/office/drawing/2014/main" id="{DD35BDA9-6538-4585-8D9A-15EEA69FBE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0506" y="3978926"/>
                  <a:ext cx="123264" cy="100325"/>
                </a:xfrm>
                <a:prstGeom prst="rect">
                  <a:avLst/>
                </a:prstGeom>
              </p:spPr>
            </p:pic>
          </p:grp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2ECC2D1D-1719-4EC1-849B-84F9D7C5749E}"/>
                  </a:ext>
                </a:extLst>
              </p:cNvPr>
              <p:cNvSpPr/>
              <p:nvPr/>
            </p:nvSpPr>
            <p:spPr>
              <a:xfrm>
                <a:off x="2313963" y="2996952"/>
                <a:ext cx="421228" cy="23548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725" tIns="38100" rIns="85725" bIns="38100" rtlCol="0" anchor="t">
                <a:no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f2</a:t>
                </a: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CB2F6BE6-BDCD-4B17-9ECB-F7E156982D6E}"/>
                  </a:ext>
                </a:extLst>
              </p:cNvPr>
              <p:cNvSpPr/>
              <p:nvPr/>
            </p:nvSpPr>
            <p:spPr>
              <a:xfrm>
                <a:off x="1965414" y="2664456"/>
                <a:ext cx="421228" cy="23548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725" tIns="38100" rIns="85725" bIns="38100" rtlCol="0" anchor="t">
                <a:no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f1</a:t>
                </a:r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882852D8-88CA-4103-A456-AF0D04230F60}"/>
                  </a:ext>
                </a:extLst>
              </p:cNvPr>
              <p:cNvGrpSpPr/>
              <p:nvPr/>
            </p:nvGrpSpPr>
            <p:grpSpPr>
              <a:xfrm>
                <a:off x="2308316" y="2444446"/>
                <a:ext cx="586899" cy="545117"/>
                <a:chOff x="5787235" y="3723867"/>
                <a:chExt cx="688198" cy="665907"/>
              </a:xfrm>
            </p:grpSpPr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4E6C69D3-E5DE-42FD-809C-021E92E8F2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87235" y="3723867"/>
                  <a:ext cx="0" cy="665907"/>
                </a:xfrm>
                <a:prstGeom prst="line">
                  <a:avLst/>
                </a:prstGeom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4D474CA2-6776-4ED0-AECF-D3FEAF83B6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7235" y="4389774"/>
                  <a:ext cx="688198" cy="0"/>
                </a:xfrm>
                <a:prstGeom prst="line">
                  <a:avLst/>
                </a:prstGeom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C20BADA5-2314-4F62-B10A-F53FE75EE478}"/>
                </a:ext>
              </a:extLst>
            </p:cNvPr>
            <p:cNvPicPr>
              <a:picLocks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20000">
              <a:off x="2520363" y="4294252"/>
              <a:ext cx="45719" cy="5947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D1B35E-A36D-4546-8C0F-B71DE9532872}"/>
              </a:ext>
            </a:extLst>
          </p:cNvPr>
          <p:cNvGrpSpPr/>
          <p:nvPr/>
        </p:nvGrpSpPr>
        <p:grpSpPr>
          <a:xfrm>
            <a:off x="1965414" y="2403398"/>
            <a:ext cx="1131630" cy="831066"/>
            <a:chOff x="1965414" y="2403398"/>
            <a:chExt cx="1131630" cy="8310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F39C662-1F83-4F52-BEFD-F9C59C62D577}"/>
                </a:ext>
              </a:extLst>
            </p:cNvPr>
            <p:cNvGrpSpPr/>
            <p:nvPr/>
          </p:nvGrpSpPr>
          <p:grpSpPr>
            <a:xfrm>
              <a:off x="1965414" y="2403398"/>
              <a:ext cx="1131630" cy="831066"/>
              <a:chOff x="1965414" y="2403398"/>
              <a:chExt cx="1131630" cy="83106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2F25A6B-BFC0-42C2-A4E6-1F36E4896603}"/>
                  </a:ext>
                </a:extLst>
              </p:cNvPr>
              <p:cNvGrpSpPr/>
              <p:nvPr/>
            </p:nvGrpSpPr>
            <p:grpSpPr>
              <a:xfrm>
                <a:off x="1991544" y="2403398"/>
                <a:ext cx="1105500" cy="831066"/>
                <a:chOff x="9043119" y="3708693"/>
                <a:chExt cx="991407" cy="773463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6185E2C-7D5F-4E27-BCF2-9358F9058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7555" y="3805654"/>
                  <a:ext cx="287665" cy="451452"/>
                </a:xfrm>
                <a:prstGeom prst="line">
                  <a:avLst/>
                </a:prstGeom>
                <a:ln w="19050" cap="flat" cmpd="sng" algn="ctr">
                  <a:solidFill>
                    <a:srgbClr val="FF0000"/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9109FCC-7889-4565-95A5-1485B6491B97}"/>
                    </a:ext>
                  </a:extLst>
                </p:cNvPr>
                <p:cNvGrpSpPr/>
                <p:nvPr/>
              </p:nvGrpSpPr>
              <p:grpSpPr>
                <a:xfrm>
                  <a:off x="9508072" y="3883831"/>
                  <a:ext cx="294870" cy="377276"/>
                  <a:chOff x="8546574" y="3662862"/>
                  <a:chExt cx="1289152" cy="1463040"/>
                </a:xfrm>
              </p:grpSpPr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CB444DC7-3A61-47FB-92E4-48DA5B85B3D7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46574" y="3662862"/>
                    <a:ext cx="1289152" cy="1463040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D56824C9-6F97-42EA-B8DC-85EBF136E0E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620000">
                    <a:off x="8676558" y="3958398"/>
                    <a:ext cx="187501" cy="3835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FEEF0D-C0EE-499F-B89B-83A8D95785E4}"/>
                    </a:ext>
                  </a:extLst>
                </p:cNvPr>
                <p:cNvSpPr/>
                <p:nvPr/>
              </p:nvSpPr>
              <p:spPr>
                <a:xfrm>
                  <a:off x="9043119" y="3708693"/>
                  <a:ext cx="991407" cy="773463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DCE47CAF-77EE-41F4-9202-CA988F9ED0F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9419731" y="3957490"/>
                  <a:ext cx="41001" cy="55129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BC117546-95F5-4B81-B262-7B261E823E7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0506" y="3978926"/>
                  <a:ext cx="123264" cy="100325"/>
                </a:xfrm>
                <a:prstGeom prst="rect">
                  <a:avLst/>
                </a:prstGeom>
              </p:spPr>
            </p:pic>
          </p:grp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C092F4B-25B0-4D16-AE5C-953CAF339F93}"/>
                  </a:ext>
                </a:extLst>
              </p:cNvPr>
              <p:cNvSpPr/>
              <p:nvPr/>
            </p:nvSpPr>
            <p:spPr>
              <a:xfrm>
                <a:off x="2313963" y="2996952"/>
                <a:ext cx="421228" cy="23548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725" tIns="38100" rIns="85725" bIns="38100" rtlCol="0" anchor="t">
                <a:no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f2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7421EA2-B0DD-436E-B9E3-DB319F33DF03}"/>
                  </a:ext>
                </a:extLst>
              </p:cNvPr>
              <p:cNvSpPr/>
              <p:nvPr/>
            </p:nvSpPr>
            <p:spPr>
              <a:xfrm>
                <a:off x="1965414" y="2664456"/>
                <a:ext cx="421228" cy="23548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725" tIns="38100" rIns="85725" bIns="38100" rtlCol="0" anchor="t">
                <a:no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f1</a:t>
                </a: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2A64B3D-83DD-4EFA-9019-092588CC88F5}"/>
                  </a:ext>
                </a:extLst>
              </p:cNvPr>
              <p:cNvGrpSpPr/>
              <p:nvPr/>
            </p:nvGrpSpPr>
            <p:grpSpPr>
              <a:xfrm>
                <a:off x="2308316" y="2444446"/>
                <a:ext cx="586899" cy="545117"/>
                <a:chOff x="5787235" y="3723867"/>
                <a:chExt cx="688198" cy="665907"/>
              </a:xfrm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3277C38A-BF23-4268-846A-EFA2A158C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87235" y="3723867"/>
                  <a:ext cx="0" cy="665907"/>
                </a:xfrm>
                <a:prstGeom prst="line">
                  <a:avLst/>
                </a:prstGeom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D3837CA8-82F3-4962-BA0C-D8A951E8A0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7235" y="4389774"/>
                  <a:ext cx="688198" cy="0"/>
                </a:xfrm>
                <a:prstGeom prst="line">
                  <a:avLst/>
                </a:prstGeom>
                <a:ln w="19050" cap="flat" cmpd="sng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16F69B4D-6210-4EC0-80A1-7FC2D6DAAE7D}"/>
                </a:ext>
              </a:extLst>
            </p:cNvPr>
            <p:cNvPicPr>
              <a:picLocks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20000">
              <a:off x="2480827" y="2537986"/>
              <a:ext cx="45719" cy="59475"/>
            </a:xfrm>
            <a:prstGeom prst="rect">
              <a:avLst/>
            </a:prstGeom>
          </p:spPr>
        </p:pic>
        <p:pic>
          <p:nvPicPr>
            <p:cNvPr id="242" name="Graphic 241">
              <a:extLst>
                <a:ext uri="{FF2B5EF4-FFF2-40B4-BE49-F238E27FC236}">
                  <a16:creationId xmlns:a16="http://schemas.microsoft.com/office/drawing/2014/main" id="{6D2D1FE6-2237-4524-B9A1-1078C312B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17256"/>
            <a:stretch/>
          </p:blipFill>
          <p:spPr>
            <a:xfrm>
              <a:off x="2362149" y="2491266"/>
              <a:ext cx="137453" cy="132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45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399" y="1384567"/>
            <a:ext cx="10329357" cy="1036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75"/>
              </a:spcBef>
            </a:pPr>
            <a:r>
              <a:rPr lang="en-US" dirty="0">
                <a:solidFill>
                  <a:srgbClr val="000000"/>
                </a:solidFill>
                <a:ea typeface="Verdana" panose="020B0604030504040204" pitchFamily="34" charset="0"/>
              </a:rPr>
              <a:t>Delay 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between original </a:t>
            </a:r>
            <a:r>
              <a:rPr lang="en-US" dirty="0">
                <a:solidFill>
                  <a:srgbClr val="000000"/>
                </a:solidFill>
                <a:ea typeface="Verdana" panose="020B0604030504040204" pitchFamily="34" charset="0"/>
              </a:rPr>
              <a:t>&amp; actively transmitted signals</a:t>
            </a:r>
            <a:endParaRPr lang="en-US" sz="2800" dirty="0">
              <a:solidFill>
                <a:srgbClr val="000000"/>
              </a:solidFill>
              <a:ea typeface="Verdana" panose="020B0604030504040204" pitchFamily="34" charset="0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24290C48-CC6B-4D2B-8888-C0935D16FEE5}"/>
              </a:ext>
            </a:extLst>
          </p:cNvPr>
          <p:cNvSpPr/>
          <p:nvPr/>
        </p:nvSpPr>
        <p:spPr>
          <a:xfrm>
            <a:off x="2948839" y="4708117"/>
            <a:ext cx="1992774" cy="170186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B33845-A98C-4F11-BAFA-7C15F6413DC2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Initial prototypes – Hackathon Submission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84C6D5B-A95C-48D9-A164-B31A1AF42103}"/>
              </a:ext>
            </a:extLst>
          </p:cNvPr>
          <p:cNvSpPr/>
          <p:nvPr/>
        </p:nvSpPr>
        <p:spPr>
          <a:xfrm>
            <a:off x="850652" y="2183545"/>
            <a:ext cx="8787408" cy="65356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45720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Multiple perceptual effects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Two distinct audio signals (echo threshold)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Audiovisual asynchrony (lip sync error)</a:t>
            </a:r>
          </a:p>
          <a:p>
            <a:pPr marL="45720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These effects may differ for individuals with decreased sound tolerance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E.g. audiovisual temporal processing differs in children on the autism spectrum (Noel et al., 2017)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2CA7C7C-C53E-4BCA-BF8D-2F77307E9DA3}"/>
              </a:ext>
            </a:extLst>
          </p:cNvPr>
          <p:cNvSpPr/>
          <p:nvPr/>
        </p:nvSpPr>
        <p:spPr>
          <a:xfrm>
            <a:off x="838200" y="5866621"/>
            <a:ext cx="10972286" cy="65356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45720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Hearing aid latency: usually &lt; 9-10 </a:t>
            </a:r>
            <a:r>
              <a:rPr lang="en-US" sz="2800" dirty="0" err="1">
                <a:solidFill>
                  <a:srgbClr val="000000"/>
                </a:solidFill>
                <a:ea typeface="Verdana" panose="020B0604030504040204" pitchFamily="34" charset="0"/>
              </a:rPr>
              <a:t>ms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 (Alexander, 2016) </a:t>
            </a:r>
          </a:p>
        </p:txBody>
      </p:sp>
      <p:sp>
        <p:nvSpPr>
          <p:cNvPr id="88" name="Titre 1">
            <a:extLst>
              <a:ext uri="{FF2B5EF4-FFF2-40B4-BE49-F238E27FC236}">
                <a16:creationId xmlns:a16="http://schemas.microsoft.com/office/drawing/2014/main" id="{C8B66884-80FF-4CB5-84B9-41526CFD8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en-US" dirty="0"/>
              <a:t>Audio processing latency requirements</a:t>
            </a:r>
            <a:endParaRPr lang="fr-CA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D4EFEBA-C808-4AA0-9D9C-A801B9E5C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78"/>
          <a:stretch/>
        </p:blipFill>
        <p:spPr>
          <a:xfrm>
            <a:off x="10200456" y="3113833"/>
            <a:ext cx="805067" cy="6683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727527-EA3F-4578-91D0-B82A1D576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76" r="-1"/>
          <a:stretch/>
        </p:blipFill>
        <p:spPr>
          <a:xfrm>
            <a:off x="10407491" y="2341270"/>
            <a:ext cx="175664" cy="3593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EAD7FA-3614-4CBE-AA69-1BB758321D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76" r="-1"/>
          <a:stretch/>
        </p:blipFill>
        <p:spPr>
          <a:xfrm rot="10800000" flipH="1">
            <a:off x="10657304" y="2195111"/>
            <a:ext cx="293302" cy="64200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1B737E-5FC9-4AC8-BDE8-862528D7E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76" r="-1"/>
          <a:stretch/>
        </p:blipFill>
        <p:spPr>
          <a:xfrm>
            <a:off x="10917691" y="3322521"/>
            <a:ext cx="175664" cy="3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2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uiExpand="1" build="p"/>
      <p:bldP spid="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399" y="1384567"/>
            <a:ext cx="10329357" cy="1036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75"/>
              </a:spcBef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Auditory research platform 3.1: device developed within CRITIAS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B33845-A98C-4F11-BAFA-7C15F6413DC2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/>
              <a:t>Initial prototypes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Hackathon Submission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1ADF230-3C94-4A3F-900A-C9EC098D937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099494"/>
            <a:ext cx="6844065" cy="384978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8AE9FB5-89B7-4AEB-8A4D-06F1560A8AD3}"/>
              </a:ext>
            </a:extLst>
          </p:cNvPr>
          <p:cNvSpPr/>
          <p:nvPr/>
        </p:nvSpPr>
        <p:spPr>
          <a:xfrm>
            <a:off x="7532224" y="2662012"/>
            <a:ext cx="1234288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Mini-PC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E4F6F3C-1A14-4202-B3CE-50C0A7CE318C}"/>
              </a:ext>
            </a:extLst>
          </p:cNvPr>
          <p:cNvSpPr/>
          <p:nvPr/>
        </p:nvSpPr>
        <p:spPr>
          <a:xfrm>
            <a:off x="7642347" y="4356334"/>
            <a:ext cx="923953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Ear tip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2B4811-EE58-46B6-944E-B1A5C7ED7FEB}"/>
              </a:ext>
            </a:extLst>
          </p:cNvPr>
          <p:cNvSpPr/>
          <p:nvPr/>
        </p:nvSpPr>
        <p:spPr>
          <a:xfrm>
            <a:off x="7642347" y="4693719"/>
            <a:ext cx="1765639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In-ear speaker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7AF2C03-E063-4EC5-B5CE-E78960412718}"/>
              </a:ext>
            </a:extLst>
          </p:cNvPr>
          <p:cNvSpPr/>
          <p:nvPr/>
        </p:nvSpPr>
        <p:spPr>
          <a:xfrm>
            <a:off x="7599633" y="5187861"/>
            <a:ext cx="2643254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Outer-ear microphone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50C8E3F-DACD-412C-A40A-DE3BF5A5ED24}"/>
              </a:ext>
            </a:extLst>
          </p:cNvPr>
          <p:cNvCxnSpPr>
            <a:cxnSpLocks/>
          </p:cNvCxnSpPr>
          <p:nvPr/>
        </p:nvCxnSpPr>
        <p:spPr>
          <a:xfrm flipH="1">
            <a:off x="3238075" y="2836348"/>
            <a:ext cx="4435892" cy="0"/>
          </a:xfrm>
          <a:prstGeom prst="line">
            <a:avLst/>
          </a:prstGeom>
          <a:ln w="47625" cap="flat" cmpd="sng" algn="ctr">
            <a:solidFill>
              <a:srgbClr val="2980BD"/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D54EB81-0E3B-44D9-93CA-E37645B00909}"/>
              </a:ext>
            </a:extLst>
          </p:cNvPr>
          <p:cNvCxnSpPr>
            <a:cxnSpLocks/>
          </p:cNvCxnSpPr>
          <p:nvPr/>
        </p:nvCxnSpPr>
        <p:spPr>
          <a:xfrm flipH="1">
            <a:off x="5575166" y="4541323"/>
            <a:ext cx="2108325" cy="0"/>
          </a:xfrm>
          <a:prstGeom prst="line">
            <a:avLst/>
          </a:prstGeom>
          <a:ln w="47625" cap="flat" cmpd="sng" algn="ctr">
            <a:solidFill>
              <a:srgbClr val="2980BD"/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F91EA0-8BF8-4E3D-94CE-F7804F135847}"/>
              </a:ext>
            </a:extLst>
          </p:cNvPr>
          <p:cNvCxnSpPr>
            <a:cxnSpLocks/>
          </p:cNvCxnSpPr>
          <p:nvPr/>
        </p:nvCxnSpPr>
        <p:spPr>
          <a:xfrm flipH="1">
            <a:off x="5671649" y="4867697"/>
            <a:ext cx="2011843" cy="0"/>
          </a:xfrm>
          <a:prstGeom prst="line">
            <a:avLst/>
          </a:prstGeom>
          <a:ln w="47625" cap="flat" cmpd="sng" algn="ctr">
            <a:solidFill>
              <a:srgbClr val="2980BD"/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29B943-A876-4771-9D8B-51B26C15C06E}"/>
              </a:ext>
            </a:extLst>
          </p:cNvPr>
          <p:cNvCxnSpPr>
            <a:cxnSpLocks/>
          </p:cNvCxnSpPr>
          <p:nvPr/>
        </p:nvCxnSpPr>
        <p:spPr>
          <a:xfrm flipH="1">
            <a:off x="6334638" y="5362197"/>
            <a:ext cx="1348853" cy="0"/>
          </a:xfrm>
          <a:prstGeom prst="line">
            <a:avLst/>
          </a:prstGeom>
          <a:ln w="47625" cap="flat" cmpd="sng" algn="ctr">
            <a:solidFill>
              <a:srgbClr val="2980BD"/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094150B-3E49-435F-AF07-1A16AA71F997}"/>
              </a:ext>
            </a:extLst>
          </p:cNvPr>
          <p:cNvGrpSpPr/>
          <p:nvPr/>
        </p:nvGrpSpPr>
        <p:grpSpPr>
          <a:xfrm>
            <a:off x="8855236" y="2420681"/>
            <a:ext cx="1105500" cy="831066"/>
            <a:chOff x="740819" y="3654191"/>
            <a:chExt cx="991407" cy="773463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37C4F9B-734B-4216-B764-45EDA401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394" y="3713969"/>
              <a:ext cx="864168" cy="689356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BC9951C-6149-48C8-B90D-17B92BFF9CC0}"/>
                </a:ext>
              </a:extLst>
            </p:cNvPr>
            <p:cNvSpPr/>
            <p:nvPr/>
          </p:nvSpPr>
          <p:spPr>
            <a:xfrm>
              <a:off x="740819" y="3654191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68CF4A3-B977-40DC-B6DE-34CF3F0A6502}"/>
              </a:ext>
            </a:extLst>
          </p:cNvPr>
          <p:cNvGrpSpPr/>
          <p:nvPr/>
        </p:nvGrpSpPr>
        <p:grpSpPr>
          <a:xfrm>
            <a:off x="10331265" y="2430340"/>
            <a:ext cx="1105500" cy="831066"/>
            <a:chOff x="9018267" y="2460863"/>
            <a:chExt cx="991407" cy="773463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D35CF6F-44B7-4951-AC3A-001C6A452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7304" y="2592486"/>
              <a:ext cx="649953" cy="574047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911D07D-8081-4EDF-BFCA-60DAC8E48EB8}"/>
                </a:ext>
              </a:extLst>
            </p:cNvPr>
            <p:cNvSpPr/>
            <p:nvPr/>
          </p:nvSpPr>
          <p:spPr>
            <a:xfrm>
              <a:off x="9018267" y="2460863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1" name="Plus Sign 90">
            <a:extLst>
              <a:ext uri="{FF2B5EF4-FFF2-40B4-BE49-F238E27FC236}">
                <a16:creationId xmlns:a16="http://schemas.microsoft.com/office/drawing/2014/main" id="{3353F3F1-7911-43C7-B3E6-BBE5659BA862}"/>
              </a:ext>
            </a:extLst>
          </p:cNvPr>
          <p:cNvSpPr/>
          <p:nvPr/>
        </p:nvSpPr>
        <p:spPr>
          <a:xfrm>
            <a:off x="9988898" y="2653653"/>
            <a:ext cx="320655" cy="36512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itre 1">
            <a:extLst>
              <a:ext uri="{FF2B5EF4-FFF2-40B4-BE49-F238E27FC236}">
                <a16:creationId xmlns:a16="http://schemas.microsoft.com/office/drawing/2014/main" id="{22700B2F-22BC-470F-B356-ABF9A97C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fr-CA" dirty="0"/>
              <a:t>Prototype #1: Mini-PC</a:t>
            </a:r>
          </a:p>
        </p:txBody>
      </p:sp>
      <p:pic>
        <p:nvPicPr>
          <p:cNvPr id="1026" name="Picture 2" descr="MATLAB - Wikipedia">
            <a:extLst>
              <a:ext uri="{FF2B5EF4-FFF2-40B4-BE49-F238E27FC236}">
                <a16:creationId xmlns:a16="http://schemas.microsoft.com/office/drawing/2014/main" id="{76D9546C-0FD7-4F72-B5BC-E7BA9C07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29" y="3435922"/>
            <a:ext cx="878659" cy="78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7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9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399" y="1384567"/>
            <a:ext cx="10329357" cy="1036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Measured latency of </a:t>
            </a:r>
            <a:r>
              <a:rPr lang="en-US" sz="2800" dirty="0" err="1">
                <a:solidFill>
                  <a:srgbClr val="000000"/>
                </a:solidFill>
                <a:ea typeface="Verdana" panose="020B0604030504040204" pitchFamily="34" charset="0"/>
              </a:rPr>
              <a:t>passthru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 in </a:t>
            </a:r>
            <a:r>
              <a:rPr lang="en-US" sz="2800" dirty="0" err="1">
                <a:solidFill>
                  <a:srgbClr val="000000"/>
                </a:solidFill>
                <a:ea typeface="Verdana" panose="020B0604030504040204" pitchFamily="34" charset="0"/>
              </a:rPr>
              <a:t>Matlab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: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Fixed sampling rate of 44.1 kHz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Varied block size, if GUI + recording</a:t>
            </a:r>
          </a:p>
          <a:p>
            <a:pPr marL="45720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Minimum: 22 </a:t>
            </a:r>
            <a:r>
              <a:rPr lang="en-US" sz="2800" dirty="0" err="1">
                <a:solidFill>
                  <a:srgbClr val="000000"/>
                </a:solidFill>
                <a:ea typeface="Verdana" panose="020B0604030504040204" pitchFamily="34" charset="0"/>
              </a:rPr>
              <a:t>ms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 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Block size of 256, w/o GUI + recording</a:t>
            </a:r>
          </a:p>
          <a:p>
            <a:pPr marL="914400" lvl="1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57 </a:t>
            </a:r>
            <a:r>
              <a:rPr lang="en-US" sz="2800" dirty="0" err="1">
                <a:solidFill>
                  <a:srgbClr val="000000"/>
                </a:solidFill>
                <a:ea typeface="Verdana" panose="020B0604030504040204" pitchFamily="34" charset="0"/>
              </a:rPr>
              <a:t>ms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 in later measurement</a:t>
            </a:r>
          </a:p>
          <a:p>
            <a:pPr marL="457200" indent="-457200">
              <a:spcBef>
                <a:spcPts val="975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ea typeface="Verdan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B33845-A98C-4F11-BAFA-7C15F6413DC2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/>
              <a:t>Initial prototypes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Hackathon Submission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A9BECA-33DD-4AE8-AE97-D3473B4E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23" y="766418"/>
            <a:ext cx="3383175" cy="54708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8094D62-54EE-4F09-BDC0-910B813FFE55}"/>
              </a:ext>
            </a:extLst>
          </p:cNvPr>
          <p:cNvSpPr/>
          <p:nvPr/>
        </p:nvSpPr>
        <p:spPr>
          <a:xfrm>
            <a:off x="836984" y="5192773"/>
            <a:ext cx="5403032" cy="65356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spcBef>
                <a:spcPts val="975"/>
              </a:spcBef>
            </a:pP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→</a:t>
            </a: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 PC not suitable for low-latency audio processing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84A1F6-3558-4794-8C2D-D5DDED8515F6}"/>
              </a:ext>
            </a:extLst>
          </p:cNvPr>
          <p:cNvGrpSpPr/>
          <p:nvPr/>
        </p:nvGrpSpPr>
        <p:grpSpPr>
          <a:xfrm>
            <a:off x="6574676" y="5256308"/>
            <a:ext cx="1105500" cy="869334"/>
            <a:chOff x="6228392" y="5256308"/>
            <a:chExt cx="1105500" cy="8693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19EDECA-26FD-4540-AF64-3BBFDF3B8D3C}"/>
                </a:ext>
              </a:extLst>
            </p:cNvPr>
            <p:cNvGrpSpPr/>
            <p:nvPr/>
          </p:nvGrpSpPr>
          <p:grpSpPr>
            <a:xfrm>
              <a:off x="6228392" y="5269862"/>
              <a:ext cx="1105500" cy="831066"/>
              <a:chOff x="740819" y="3654191"/>
              <a:chExt cx="991407" cy="77346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1261BED-19AA-40CB-9A29-443F37003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394" y="3713969"/>
                <a:ext cx="864168" cy="68935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6046CCE-8ED9-4FCB-B8FF-071E610AA740}"/>
                  </a:ext>
                </a:extLst>
              </p:cNvPr>
              <p:cNvSpPr/>
              <p:nvPr/>
            </p:nvSpPr>
            <p:spPr>
              <a:xfrm>
                <a:off x="740819" y="3654191"/>
                <a:ext cx="991407" cy="773463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875FC8-7103-4318-BAC7-BB8611BA5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392" y="5256308"/>
              <a:ext cx="1105500" cy="8693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F9F1913-E7DD-4693-90E5-167150E34EA1}"/>
                </a:ext>
              </a:extLst>
            </p:cNvPr>
            <p:cNvCxnSpPr>
              <a:cxnSpLocks/>
            </p:cNvCxnSpPr>
            <p:nvPr/>
          </p:nvCxnSpPr>
          <p:spPr>
            <a:xfrm>
              <a:off x="6228392" y="5269862"/>
              <a:ext cx="1105500" cy="8310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Titre 1">
            <a:extLst>
              <a:ext uri="{FF2B5EF4-FFF2-40B4-BE49-F238E27FC236}">
                <a16:creationId xmlns:a16="http://schemas.microsoft.com/office/drawing/2014/main" id="{95DF573A-71C8-4BBF-A9F3-4C22916C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fr-CA" dirty="0"/>
              <a:t>Prototype #1: Challenges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D8839-2BDC-4702-8EE7-2BD4B6D9E17D}"/>
              </a:ext>
            </a:extLst>
          </p:cNvPr>
          <p:cNvSpPr/>
          <p:nvPr/>
        </p:nvSpPr>
        <p:spPr>
          <a:xfrm>
            <a:off x="8250053" y="3299913"/>
            <a:ext cx="3383175" cy="29373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7625" tIns="47625" rIns="47625" bIns="47625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A76AF-E61F-49D1-B6F3-58E282202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483" y="3381153"/>
            <a:ext cx="2240077" cy="5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4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C5A49EC0-A305-4052-9531-347FBF18588F}"/>
              </a:ext>
            </a:extLst>
          </p:cNvPr>
          <p:cNvSpPr txBox="1">
            <a:spLocks/>
          </p:cNvSpPr>
          <p:nvPr/>
        </p:nvSpPr>
        <p:spPr>
          <a:xfrm>
            <a:off x="695399" y="1384567"/>
            <a:ext cx="10329357" cy="700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75"/>
              </a:spcBef>
            </a:pPr>
            <a:r>
              <a:rPr lang="en-US" sz="2800" dirty="0">
                <a:solidFill>
                  <a:srgbClr val="000000"/>
                </a:solidFill>
                <a:ea typeface="Verdana" panose="020B0604030504040204" pitchFamily="34" charset="0"/>
              </a:rPr>
              <a:t>Tympan Open-Source Hearing Aid Platform, Rev-D + CRITIAS earpieces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B33845-A98C-4F11-BAFA-7C15F6413DC2}"/>
              </a:ext>
            </a:extLst>
          </p:cNvPr>
          <p:cNvSpPr txBox="1"/>
          <p:nvPr/>
        </p:nvSpPr>
        <p:spPr>
          <a:xfrm>
            <a:off x="1996481" y="648095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Motivation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dirty="0"/>
              <a:t>Initial prototypes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Hackathon Submission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63277B-0F08-41A8-87B4-0ACD58C308C6}"/>
              </a:ext>
            </a:extLst>
          </p:cNvPr>
          <p:cNvSpPr/>
          <p:nvPr/>
        </p:nvSpPr>
        <p:spPr>
          <a:xfrm>
            <a:off x="6772349" y="2915173"/>
            <a:ext cx="2156162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Tympan hardware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801C2B9-431C-4B52-B25D-3AA12F16E9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13" y="2615330"/>
            <a:ext cx="3342759" cy="225383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C73F1E-5CA3-4E01-8A74-0199422A5F01}"/>
              </a:ext>
            </a:extLst>
          </p:cNvPr>
          <p:cNvCxnSpPr>
            <a:cxnSpLocks/>
          </p:cNvCxnSpPr>
          <p:nvPr/>
        </p:nvCxnSpPr>
        <p:spPr>
          <a:xfrm flipH="1">
            <a:off x="5486286" y="3087972"/>
            <a:ext cx="1195105" cy="0"/>
          </a:xfrm>
          <a:prstGeom prst="line">
            <a:avLst/>
          </a:prstGeom>
          <a:ln w="47625" cap="flat" cmpd="sng" algn="ctr">
            <a:solidFill>
              <a:srgbClr val="2980BD"/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5392C2C-FF18-4DCA-8A41-CF1E9DD9CFE7}"/>
              </a:ext>
            </a:extLst>
          </p:cNvPr>
          <p:cNvSpPr/>
          <p:nvPr/>
        </p:nvSpPr>
        <p:spPr>
          <a:xfrm>
            <a:off x="4791030" y="3769677"/>
            <a:ext cx="1390513" cy="841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E630F4F-2DCD-431E-AACC-2BC0AA85055B}"/>
              </a:ext>
            </a:extLst>
          </p:cNvPr>
          <p:cNvCxnSpPr>
            <a:cxnSpLocks/>
          </p:cNvCxnSpPr>
          <p:nvPr/>
        </p:nvCxnSpPr>
        <p:spPr>
          <a:xfrm flipH="1">
            <a:off x="4527292" y="4190075"/>
            <a:ext cx="2154099" cy="0"/>
          </a:xfrm>
          <a:prstGeom prst="line">
            <a:avLst/>
          </a:prstGeom>
          <a:ln w="47625" cap="flat" cmpd="sng" algn="ctr">
            <a:solidFill>
              <a:srgbClr val="2980BD"/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3129322-F1B3-4BC0-BE26-456F149E2977}"/>
              </a:ext>
            </a:extLst>
          </p:cNvPr>
          <p:cNvSpPr/>
          <p:nvPr/>
        </p:nvSpPr>
        <p:spPr>
          <a:xfrm>
            <a:off x="6772349" y="3970179"/>
            <a:ext cx="2587557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Outer-ear microphone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B88B70-195F-4ADF-91AA-34A6B1018920}"/>
              </a:ext>
            </a:extLst>
          </p:cNvPr>
          <p:cNvCxnSpPr>
            <a:cxnSpLocks/>
          </p:cNvCxnSpPr>
          <p:nvPr/>
        </p:nvCxnSpPr>
        <p:spPr>
          <a:xfrm flipH="1">
            <a:off x="3969786" y="4517880"/>
            <a:ext cx="2711605" cy="0"/>
          </a:xfrm>
          <a:prstGeom prst="line">
            <a:avLst/>
          </a:prstGeom>
          <a:ln w="47625" cap="flat" cmpd="sng" algn="ctr">
            <a:solidFill>
              <a:srgbClr val="2980BD"/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7A9C564-B702-4AFD-B4B7-A3678DEE0430}"/>
              </a:ext>
            </a:extLst>
          </p:cNvPr>
          <p:cNvSpPr/>
          <p:nvPr/>
        </p:nvSpPr>
        <p:spPr>
          <a:xfrm>
            <a:off x="6772349" y="4314515"/>
            <a:ext cx="923953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Ear tip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67C298-5A83-4B19-B3C1-99C00355FCBF}"/>
              </a:ext>
            </a:extLst>
          </p:cNvPr>
          <p:cNvSpPr/>
          <p:nvPr/>
        </p:nvSpPr>
        <p:spPr>
          <a:xfrm>
            <a:off x="2216227" y="3979722"/>
            <a:ext cx="1390513" cy="5088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560DD84-CBC4-4395-A961-41387A035326}"/>
              </a:ext>
            </a:extLst>
          </p:cNvPr>
          <p:cNvCxnSpPr>
            <a:cxnSpLocks/>
          </p:cNvCxnSpPr>
          <p:nvPr/>
        </p:nvCxnSpPr>
        <p:spPr>
          <a:xfrm>
            <a:off x="2508225" y="4160891"/>
            <a:ext cx="1601995" cy="14676"/>
          </a:xfrm>
          <a:prstGeom prst="line">
            <a:avLst/>
          </a:prstGeom>
          <a:ln w="47625" cap="flat" cmpd="sng" algn="ctr">
            <a:solidFill>
              <a:srgbClr val="2980BD"/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7A23127-D788-4DEE-A696-8C364F719D01}"/>
              </a:ext>
            </a:extLst>
          </p:cNvPr>
          <p:cNvSpPr/>
          <p:nvPr/>
        </p:nvSpPr>
        <p:spPr>
          <a:xfrm>
            <a:off x="704390" y="3977030"/>
            <a:ext cx="1831680" cy="3677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5725" tIns="38100" rIns="85725" bIns="3810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In-ear speaker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35E397C-399A-4AFE-A2DC-34224710B22F}"/>
              </a:ext>
            </a:extLst>
          </p:cNvPr>
          <p:cNvGrpSpPr/>
          <p:nvPr/>
        </p:nvGrpSpPr>
        <p:grpSpPr>
          <a:xfrm>
            <a:off x="8927795" y="2673696"/>
            <a:ext cx="1105500" cy="831066"/>
            <a:chOff x="740819" y="3654191"/>
            <a:chExt cx="991407" cy="773463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B5FCC46-64CA-480A-8540-F64A0C491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394" y="3713969"/>
              <a:ext cx="864168" cy="689356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4EBF761-B7F9-4190-807A-8F28274548B7}"/>
                </a:ext>
              </a:extLst>
            </p:cNvPr>
            <p:cNvSpPr/>
            <p:nvPr/>
          </p:nvSpPr>
          <p:spPr>
            <a:xfrm>
              <a:off x="740819" y="3654191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A4F8EE-B48B-4379-A4D4-AE5387D4CF5B}"/>
              </a:ext>
            </a:extLst>
          </p:cNvPr>
          <p:cNvGrpSpPr/>
          <p:nvPr/>
        </p:nvGrpSpPr>
        <p:grpSpPr>
          <a:xfrm>
            <a:off x="10403824" y="2683355"/>
            <a:ext cx="1105500" cy="831066"/>
            <a:chOff x="9018267" y="2460863"/>
            <a:chExt cx="991407" cy="77346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3EC8D9F-75BF-4ABB-A649-603EF0F84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7304" y="2592486"/>
              <a:ext cx="649953" cy="57404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1C152C5-BF18-4F23-A7C9-44D2431315ED}"/>
                </a:ext>
              </a:extLst>
            </p:cNvPr>
            <p:cNvSpPr/>
            <p:nvPr/>
          </p:nvSpPr>
          <p:spPr>
            <a:xfrm>
              <a:off x="9018267" y="2460863"/>
              <a:ext cx="991407" cy="773463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Plus Sign 59">
            <a:extLst>
              <a:ext uri="{FF2B5EF4-FFF2-40B4-BE49-F238E27FC236}">
                <a16:creationId xmlns:a16="http://schemas.microsoft.com/office/drawing/2014/main" id="{49318A39-E852-4E21-BAEE-472E8923D7D7}"/>
              </a:ext>
            </a:extLst>
          </p:cNvPr>
          <p:cNvSpPr/>
          <p:nvPr/>
        </p:nvSpPr>
        <p:spPr>
          <a:xfrm>
            <a:off x="10061457" y="2906668"/>
            <a:ext cx="320655" cy="36512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itre 1">
            <a:extLst>
              <a:ext uri="{FF2B5EF4-FFF2-40B4-BE49-F238E27FC236}">
                <a16:creationId xmlns:a16="http://schemas.microsoft.com/office/drawing/2014/main" id="{7B99E1E5-B2CE-44D8-8C95-F4A92C13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853"/>
            <a:ext cx="10515600" cy="900828"/>
          </a:xfrm>
        </p:spPr>
        <p:txBody>
          <a:bodyPr/>
          <a:lstStyle/>
          <a:p>
            <a:r>
              <a:rPr lang="fr-CA" dirty="0"/>
              <a:t>Prototype #2: Tympan</a:t>
            </a:r>
          </a:p>
        </p:txBody>
      </p:sp>
    </p:spTree>
    <p:extLst>
      <p:ext uri="{BB962C8B-B14F-4D97-AF65-F5344CB8AC3E}">
        <p14:creationId xmlns:p14="http://schemas.microsoft.com/office/powerpoint/2010/main" val="360798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7" grpId="0"/>
      <p:bldP spid="49" grpId="0"/>
      <p:bldP spid="52" grpId="0"/>
      <p:bldP spid="6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CRITIAS rouge">
      <a:dk1>
        <a:sysClr val="windowText" lastClr="000000"/>
      </a:dk1>
      <a:lt1>
        <a:sysClr val="window" lastClr="FFFFFF"/>
      </a:lt1>
      <a:dk2>
        <a:srgbClr val="8F8F8F"/>
      </a:dk2>
      <a:lt2>
        <a:srgbClr val="FE9999"/>
      </a:lt2>
      <a:accent1>
        <a:srgbClr val="FF0000"/>
      </a:accent1>
      <a:accent2>
        <a:srgbClr val="0070C0"/>
      </a:accent2>
      <a:accent3>
        <a:srgbClr val="F79646"/>
      </a:accent3>
      <a:accent4>
        <a:srgbClr val="00B050"/>
      </a:accent4>
      <a:accent5>
        <a:srgbClr val="FFFF00"/>
      </a:accent5>
      <a:accent6>
        <a:srgbClr val="00999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18193</TotalTime>
  <Words>780</Words>
  <Application>Microsoft Office PowerPoint</Application>
  <PresentationFormat>Widescreen</PresentationFormat>
  <Paragraphs>142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Helvetica</vt:lpstr>
      <vt:lpstr>Verdana</vt:lpstr>
      <vt:lpstr>Wingdings</vt:lpstr>
      <vt:lpstr>Thème Office</vt:lpstr>
      <vt:lpstr>PowerPoint Presentation</vt:lpstr>
      <vt:lpstr>Decreased sound tolerance</vt:lpstr>
      <vt:lpstr>Over-attenuation</vt:lpstr>
      <vt:lpstr>Project objective</vt:lpstr>
      <vt:lpstr>Project components</vt:lpstr>
      <vt:lpstr>Audio processing latency requirements</vt:lpstr>
      <vt:lpstr>Prototype #1: Mini-PC</vt:lpstr>
      <vt:lpstr>Prototype #1: Challenges</vt:lpstr>
      <vt:lpstr>Prototype #2: Tympan</vt:lpstr>
      <vt:lpstr>Prototype #2: Challenges</vt:lpstr>
      <vt:lpstr>Prototype #3: PC + Tympan</vt:lpstr>
      <vt:lpstr>Prototype #3: Hackathon project</vt:lpstr>
      <vt:lpstr>Prototype #3: Challenges</vt:lpstr>
      <vt:lpstr>Future possibilities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recherche MODPULM</dc:title>
  <dc:creator>Miché #7</dc:creator>
  <cp:lastModifiedBy>Eric Yuan</cp:lastModifiedBy>
  <cp:revision>397</cp:revision>
  <dcterms:created xsi:type="dcterms:W3CDTF">2017-11-21T23:02:41Z</dcterms:created>
  <dcterms:modified xsi:type="dcterms:W3CDTF">2021-12-02T23:59:04Z</dcterms:modified>
</cp:coreProperties>
</file>